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6" r:id="rId13"/>
    <p:sldId id="267" r:id="rId14"/>
    <p:sldId id="268" r:id="rId15"/>
    <p:sldId id="277" r:id="rId16"/>
    <p:sldId id="278" r:id="rId17"/>
    <p:sldId id="279" r:id="rId18"/>
    <p:sldId id="269" r:id="rId19"/>
    <p:sldId id="270" r:id="rId20"/>
    <p:sldId id="271" r:id="rId21"/>
    <p:sldId id="272" r:id="rId22"/>
    <p:sldId id="273" r:id="rId23"/>
    <p:sldId id="274" r:id="rId24"/>
    <p:sldId id="275" r:id="rId25"/>
  </p:sldIdLst>
  <p:sldSz cx="18288000" cy="10287000"/>
  <p:notesSz cx="6858000" cy="9144000"/>
  <p:embeddedFontLst>
    <p:embeddedFont>
      <p:font typeface="Aptos ExtraBold" panose="020B0004020202020204" pitchFamily="34" charset="0"/>
      <p:bold r:id="rId26"/>
    </p:embeddedFont>
    <p:embeddedFont>
      <p:font typeface="Cup Cakes" panose="020B0604020202020204" charset="0"/>
      <p:regular r:id="rId27"/>
    </p:embeddedFont>
    <p:embeddedFont>
      <p:font typeface="Lilita One" panose="020B0604020202020204" charset="0"/>
      <p:regular r:id="rId28"/>
    </p:embeddedFont>
    <p:embeddedFont>
      <p:font typeface="Montserrat" panose="00000500000000000000" pitchFamily="2" charset="0"/>
      <p:regular r:id="rId29"/>
    </p:embeddedFont>
    <p:embeddedFont>
      <p:font typeface="Montserrat Bold" panose="00000800000000000000" charset="0"/>
      <p:regular r:id="rId30"/>
    </p:embeddedFont>
    <p:embeddedFont>
      <p:font typeface="Montserrat Italics" panose="020B060402020202020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47" d="100"/>
          <a:sy n="47" d="100"/>
        </p:scale>
        <p:origin x="50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Halpin" userId="ae0022c6b97cb6c5" providerId="LiveId" clId="{EF131D7F-0004-4A52-B62F-39DC4CB4EB88}"/>
    <pc:docChg chg="undo custSel addSld modSld sldOrd">
      <pc:chgData name="Daniel Halpin" userId="ae0022c6b97cb6c5" providerId="LiveId" clId="{EF131D7F-0004-4A52-B62F-39DC4CB4EB88}" dt="2026-09-20T07:45:37.868" v="165" actId="1076"/>
      <pc:docMkLst>
        <pc:docMk/>
      </pc:docMkLst>
      <pc:sldChg chg="addSp delSp modSp add mod">
        <pc:chgData name="Daniel Halpin" userId="ae0022c6b97cb6c5" providerId="LiveId" clId="{EF131D7F-0004-4A52-B62F-39DC4CB4EB88}" dt="2026-09-20T07:43:09.244" v="68" actId="1076"/>
        <pc:sldMkLst>
          <pc:docMk/>
          <pc:sldMk cId="406509188" sldId="277"/>
        </pc:sldMkLst>
        <pc:spChg chg="del">
          <ac:chgData name="Daniel Halpin" userId="ae0022c6b97cb6c5" providerId="LiveId" clId="{EF131D7F-0004-4A52-B62F-39DC4CB4EB88}" dt="2026-09-20T07:40:56.185" v="1" actId="478"/>
          <ac:spMkLst>
            <pc:docMk/>
            <pc:sldMk cId="406509188" sldId="277"/>
            <ac:spMk id="3" creationId="{57CA095E-6FD9-0443-4A81-4866D5D27C50}"/>
          </ac:spMkLst>
        </pc:spChg>
        <pc:spChg chg="del">
          <ac:chgData name="Daniel Halpin" userId="ae0022c6b97cb6c5" providerId="LiveId" clId="{EF131D7F-0004-4A52-B62F-39DC4CB4EB88}" dt="2026-09-20T07:40:58.698" v="2" actId="478"/>
          <ac:spMkLst>
            <pc:docMk/>
            <pc:sldMk cId="406509188" sldId="277"/>
            <ac:spMk id="5" creationId="{87FD97B7-CD5E-329A-8EFB-80D4E3313494}"/>
          </ac:spMkLst>
        </pc:spChg>
        <pc:spChg chg="add mod">
          <ac:chgData name="Daniel Halpin" userId="ae0022c6b97cb6c5" providerId="LiveId" clId="{EF131D7F-0004-4A52-B62F-39DC4CB4EB88}" dt="2026-09-20T07:42:42.307" v="62" actId="1076"/>
          <ac:spMkLst>
            <pc:docMk/>
            <pc:sldMk cId="406509188" sldId="277"/>
            <ac:spMk id="6" creationId="{DB7FB1A4-5EC7-FFD1-CBEE-8337E8A8B943}"/>
          </ac:spMkLst>
        </pc:spChg>
        <pc:spChg chg="add mod">
          <ac:chgData name="Daniel Halpin" userId="ae0022c6b97cb6c5" providerId="LiveId" clId="{EF131D7F-0004-4A52-B62F-39DC4CB4EB88}" dt="2026-09-20T07:42:42.307" v="62" actId="1076"/>
          <ac:spMkLst>
            <pc:docMk/>
            <pc:sldMk cId="406509188" sldId="277"/>
            <ac:spMk id="8" creationId="{91A96FCC-019C-4398-3C9C-20BCE7392972}"/>
          </ac:spMkLst>
        </pc:spChg>
        <pc:spChg chg="add mod">
          <ac:chgData name="Daniel Halpin" userId="ae0022c6b97cb6c5" providerId="LiveId" clId="{EF131D7F-0004-4A52-B62F-39DC4CB4EB88}" dt="2026-09-20T07:42:42.307" v="62" actId="1076"/>
          <ac:spMkLst>
            <pc:docMk/>
            <pc:sldMk cId="406509188" sldId="277"/>
            <ac:spMk id="10" creationId="{0C5534C2-350B-6CC1-DEF1-FDBE91F7F868}"/>
          </ac:spMkLst>
        </pc:spChg>
        <pc:spChg chg="add mod">
          <ac:chgData name="Daniel Halpin" userId="ae0022c6b97cb6c5" providerId="LiveId" clId="{EF131D7F-0004-4A52-B62F-39DC4CB4EB88}" dt="2026-09-20T07:42:42.307" v="62" actId="1076"/>
          <ac:spMkLst>
            <pc:docMk/>
            <pc:sldMk cId="406509188" sldId="277"/>
            <ac:spMk id="12" creationId="{E7354523-0C90-A5B0-1040-2D7014B28C9F}"/>
          </ac:spMkLst>
        </pc:spChg>
        <pc:spChg chg="add mod">
          <ac:chgData name="Daniel Halpin" userId="ae0022c6b97cb6c5" providerId="LiveId" clId="{EF131D7F-0004-4A52-B62F-39DC4CB4EB88}" dt="2026-09-20T07:43:09.244" v="68" actId="1076"/>
          <ac:spMkLst>
            <pc:docMk/>
            <pc:sldMk cId="406509188" sldId="277"/>
            <ac:spMk id="13" creationId="{61BC74A3-E53A-8450-847E-C0347FC9C2A6}"/>
          </ac:spMkLst>
        </pc:spChg>
      </pc:sldChg>
      <pc:sldChg chg="delSp modSp add mod">
        <pc:chgData name="Daniel Halpin" userId="ae0022c6b97cb6c5" providerId="LiveId" clId="{EF131D7F-0004-4A52-B62F-39DC4CB4EB88}" dt="2026-09-20T07:43:56.040" v="134" actId="1076"/>
        <pc:sldMkLst>
          <pc:docMk/>
          <pc:sldMk cId="2385474314" sldId="278"/>
        </pc:sldMkLst>
        <pc:spChg chg="mod">
          <ac:chgData name="Daniel Halpin" userId="ae0022c6b97cb6c5" providerId="LiveId" clId="{EF131D7F-0004-4A52-B62F-39DC4CB4EB88}" dt="2026-09-20T07:43:56.040" v="134" actId="1076"/>
          <ac:spMkLst>
            <pc:docMk/>
            <pc:sldMk cId="2385474314" sldId="278"/>
            <ac:spMk id="6" creationId="{E5975EA4-3284-FBC1-C2B0-9385BB9007AE}"/>
          </ac:spMkLst>
        </pc:spChg>
        <pc:spChg chg="del">
          <ac:chgData name="Daniel Halpin" userId="ae0022c6b97cb6c5" providerId="LiveId" clId="{EF131D7F-0004-4A52-B62F-39DC4CB4EB88}" dt="2026-09-20T07:43:48.575" v="131" actId="478"/>
          <ac:spMkLst>
            <pc:docMk/>
            <pc:sldMk cId="2385474314" sldId="278"/>
            <ac:spMk id="8" creationId="{6BFC9751-2461-0EF7-EB39-5005D59F847D}"/>
          </ac:spMkLst>
        </pc:spChg>
        <pc:spChg chg="del">
          <ac:chgData name="Daniel Halpin" userId="ae0022c6b97cb6c5" providerId="LiveId" clId="{EF131D7F-0004-4A52-B62F-39DC4CB4EB88}" dt="2026-09-20T07:43:48.575" v="131" actId="478"/>
          <ac:spMkLst>
            <pc:docMk/>
            <pc:sldMk cId="2385474314" sldId="278"/>
            <ac:spMk id="10" creationId="{F8772C84-EAC4-591E-40EF-B8E6FDCDC29C}"/>
          </ac:spMkLst>
        </pc:spChg>
        <pc:spChg chg="del">
          <ac:chgData name="Daniel Halpin" userId="ae0022c6b97cb6c5" providerId="LiveId" clId="{EF131D7F-0004-4A52-B62F-39DC4CB4EB88}" dt="2026-09-20T07:43:48.575" v="131" actId="478"/>
          <ac:spMkLst>
            <pc:docMk/>
            <pc:sldMk cId="2385474314" sldId="278"/>
            <ac:spMk id="12" creationId="{3345A902-1BAB-EF21-56AE-3DBDB69C634E}"/>
          </ac:spMkLst>
        </pc:spChg>
        <pc:spChg chg="mod">
          <ac:chgData name="Daniel Halpin" userId="ae0022c6b97cb6c5" providerId="LiveId" clId="{EF131D7F-0004-4A52-B62F-39DC4CB4EB88}" dt="2026-09-20T07:43:53.072" v="132" actId="1076"/>
          <ac:spMkLst>
            <pc:docMk/>
            <pc:sldMk cId="2385474314" sldId="278"/>
            <ac:spMk id="13" creationId="{4215B299-C47E-CE57-E4E7-4FB904ED4051}"/>
          </ac:spMkLst>
        </pc:spChg>
      </pc:sldChg>
      <pc:sldChg chg="addSp modSp add mod ord">
        <pc:chgData name="Daniel Halpin" userId="ae0022c6b97cb6c5" providerId="LiveId" clId="{EF131D7F-0004-4A52-B62F-39DC4CB4EB88}" dt="2026-09-20T07:45:37.868" v="165" actId="1076"/>
        <pc:sldMkLst>
          <pc:docMk/>
          <pc:sldMk cId="2249697676" sldId="279"/>
        </pc:sldMkLst>
        <pc:spChg chg="mod">
          <ac:chgData name="Daniel Halpin" userId="ae0022c6b97cb6c5" providerId="LiveId" clId="{EF131D7F-0004-4A52-B62F-39DC4CB4EB88}" dt="2026-09-20T07:44:39.875" v="146" actId="1076"/>
          <ac:spMkLst>
            <pc:docMk/>
            <pc:sldMk cId="2249697676" sldId="279"/>
            <ac:spMk id="3" creationId="{962FFB61-AEEB-F5CD-62E9-1212B3792C0A}"/>
          </ac:spMkLst>
        </pc:spChg>
        <pc:spChg chg="add mod">
          <ac:chgData name="Daniel Halpin" userId="ae0022c6b97cb6c5" providerId="LiveId" clId="{EF131D7F-0004-4A52-B62F-39DC4CB4EB88}" dt="2026-09-20T07:44:18.643" v="139" actId="1076"/>
          <ac:spMkLst>
            <pc:docMk/>
            <pc:sldMk cId="2249697676" sldId="279"/>
            <ac:spMk id="7" creationId="{9B507DF3-0F0C-32F2-F080-20DA5E72CBA9}"/>
          </ac:spMkLst>
        </pc:spChg>
        <pc:spChg chg="add mod">
          <ac:chgData name="Daniel Halpin" userId="ae0022c6b97cb6c5" providerId="LiveId" clId="{EF131D7F-0004-4A52-B62F-39DC4CB4EB88}" dt="2026-09-20T07:45:06.391" v="157" actId="1076"/>
          <ac:spMkLst>
            <pc:docMk/>
            <pc:sldMk cId="2249697676" sldId="279"/>
            <ac:spMk id="9" creationId="{F30BC91A-3DF9-8E83-7576-FFA3D2EEA67F}"/>
          </ac:spMkLst>
        </pc:spChg>
        <pc:spChg chg="add mod">
          <ac:chgData name="Daniel Halpin" userId="ae0022c6b97cb6c5" providerId="LiveId" clId="{EF131D7F-0004-4A52-B62F-39DC4CB4EB88}" dt="2026-09-20T07:45:03.098" v="155" actId="1076"/>
          <ac:spMkLst>
            <pc:docMk/>
            <pc:sldMk cId="2249697676" sldId="279"/>
            <ac:spMk id="11" creationId="{D8E81315-370E-D791-0D88-5C1077EBE131}"/>
          </ac:spMkLst>
        </pc:spChg>
        <pc:spChg chg="add mod">
          <ac:chgData name="Daniel Halpin" userId="ae0022c6b97cb6c5" providerId="LiveId" clId="{EF131D7F-0004-4A52-B62F-39DC4CB4EB88}" dt="2026-09-20T07:45:04.789" v="156" actId="1076"/>
          <ac:spMkLst>
            <pc:docMk/>
            <pc:sldMk cId="2249697676" sldId="279"/>
            <ac:spMk id="13" creationId="{BFCD3D9A-0FF5-5C75-5BF4-4F601BC8A488}"/>
          </ac:spMkLst>
        </pc:spChg>
        <pc:spChg chg="add mod">
          <ac:chgData name="Daniel Halpin" userId="ae0022c6b97cb6c5" providerId="LiveId" clId="{EF131D7F-0004-4A52-B62F-39DC4CB4EB88}" dt="2026-09-20T07:45:08.858" v="158" actId="1076"/>
          <ac:spMkLst>
            <pc:docMk/>
            <pc:sldMk cId="2249697676" sldId="279"/>
            <ac:spMk id="15" creationId="{DE6A50B7-542D-769D-E2A0-8DE5C9423848}"/>
          </ac:spMkLst>
        </pc:spChg>
        <pc:spChg chg="add mod">
          <ac:chgData name="Daniel Halpin" userId="ae0022c6b97cb6c5" providerId="LiveId" clId="{EF131D7F-0004-4A52-B62F-39DC4CB4EB88}" dt="2026-09-20T07:45:30.710" v="161" actId="207"/>
          <ac:spMkLst>
            <pc:docMk/>
            <pc:sldMk cId="2249697676" sldId="279"/>
            <ac:spMk id="16" creationId="{EA3C7161-F2FF-93C5-AAF1-9495B1108953}"/>
          </ac:spMkLst>
        </pc:spChg>
        <pc:spChg chg="add mod">
          <ac:chgData name="Daniel Halpin" userId="ae0022c6b97cb6c5" providerId="LiveId" clId="{EF131D7F-0004-4A52-B62F-39DC4CB4EB88}" dt="2026-09-20T07:45:37.868" v="165" actId="1076"/>
          <ac:spMkLst>
            <pc:docMk/>
            <pc:sldMk cId="2249697676" sldId="279"/>
            <ac:spMk id="18" creationId="{6D1FD685-7AF1-1250-031F-4D782FC3ABD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BC1A2"/>
        </a:solidFill>
        <a:effectLst/>
      </p:bgPr>
    </p:bg>
    <p:spTree>
      <p:nvGrpSpPr>
        <p:cNvPr id="1" name=""/>
        <p:cNvGrpSpPr/>
        <p:nvPr/>
      </p:nvGrpSpPr>
      <p:grpSpPr>
        <a:xfrm>
          <a:off x="0" y="0"/>
          <a:ext cx="0" cy="0"/>
          <a:chOff x="0" y="0"/>
          <a:chExt cx="0" cy="0"/>
        </a:xfrm>
      </p:grpSpPr>
      <p:sp>
        <p:nvSpPr>
          <p:cNvPr id="2" name="Freeform 2"/>
          <p:cNvSpPr/>
          <p:nvPr/>
        </p:nvSpPr>
        <p:spPr>
          <a:xfrm rot="6750192">
            <a:off x="1576499" y="-994311"/>
            <a:ext cx="6283664" cy="6684749"/>
          </a:xfrm>
          <a:custGeom>
            <a:avLst/>
            <a:gdLst/>
            <a:ahLst/>
            <a:cxnLst/>
            <a:rect l="l" t="t" r="r" b="b"/>
            <a:pathLst>
              <a:path w="6283664" h="6684749">
                <a:moveTo>
                  <a:pt x="0" y="0"/>
                </a:moveTo>
                <a:lnTo>
                  <a:pt x="6283664" y="0"/>
                </a:lnTo>
                <a:lnTo>
                  <a:pt x="6283664" y="6684749"/>
                </a:lnTo>
                <a:lnTo>
                  <a:pt x="0" y="668474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2504193" flipH="1">
            <a:off x="8127011" y="4284628"/>
            <a:ext cx="4153628" cy="5291246"/>
          </a:xfrm>
          <a:custGeom>
            <a:avLst/>
            <a:gdLst/>
            <a:ahLst/>
            <a:cxnLst/>
            <a:rect l="l" t="t" r="r" b="b"/>
            <a:pathLst>
              <a:path w="4153628" h="5291246">
                <a:moveTo>
                  <a:pt x="4153628" y="0"/>
                </a:moveTo>
                <a:lnTo>
                  <a:pt x="0" y="0"/>
                </a:lnTo>
                <a:lnTo>
                  <a:pt x="0" y="5291246"/>
                </a:lnTo>
                <a:lnTo>
                  <a:pt x="4153628" y="5291246"/>
                </a:lnTo>
                <a:lnTo>
                  <a:pt x="4153628"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10805182" y="-1034745"/>
            <a:ext cx="7168737" cy="8335740"/>
          </a:xfrm>
          <a:custGeom>
            <a:avLst/>
            <a:gdLst/>
            <a:ahLst/>
            <a:cxnLst/>
            <a:rect l="l" t="t" r="r" b="b"/>
            <a:pathLst>
              <a:path w="7168737" h="8335740">
                <a:moveTo>
                  <a:pt x="0" y="0"/>
                </a:moveTo>
                <a:lnTo>
                  <a:pt x="7168737" y="0"/>
                </a:lnTo>
                <a:lnTo>
                  <a:pt x="7168737" y="8335740"/>
                </a:lnTo>
                <a:lnTo>
                  <a:pt x="0" y="8335740"/>
                </a:lnTo>
                <a:lnTo>
                  <a:pt x="0" y="0"/>
                </a:lnTo>
                <a:close/>
              </a:path>
            </a:pathLst>
          </a:custGeom>
          <a:blipFill>
            <a:blip r:embed="rId4"/>
            <a:stretch>
              <a:fillRect/>
            </a:stretch>
          </a:blipFill>
        </p:spPr>
        <p:txBody>
          <a:bodyPr/>
          <a:lstStyle/>
          <a:p>
            <a:endParaRPr lang="en-GB"/>
          </a:p>
        </p:txBody>
      </p:sp>
      <p:sp>
        <p:nvSpPr>
          <p:cNvPr id="5" name="Freeform 5"/>
          <p:cNvSpPr/>
          <p:nvPr/>
        </p:nvSpPr>
        <p:spPr>
          <a:xfrm>
            <a:off x="537676" y="6529915"/>
            <a:ext cx="6876967" cy="5604728"/>
          </a:xfrm>
          <a:custGeom>
            <a:avLst/>
            <a:gdLst/>
            <a:ahLst/>
            <a:cxnLst/>
            <a:rect l="l" t="t" r="r" b="b"/>
            <a:pathLst>
              <a:path w="6876967" h="5604728">
                <a:moveTo>
                  <a:pt x="0" y="0"/>
                </a:moveTo>
                <a:lnTo>
                  <a:pt x="6876967" y="0"/>
                </a:lnTo>
                <a:lnTo>
                  <a:pt x="6876967" y="5604728"/>
                </a:lnTo>
                <a:lnTo>
                  <a:pt x="0" y="560472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TextBox 6"/>
          <p:cNvSpPr txBox="1"/>
          <p:nvPr/>
        </p:nvSpPr>
        <p:spPr>
          <a:xfrm>
            <a:off x="689299" y="3845003"/>
            <a:ext cx="15858307" cy="3810716"/>
          </a:xfrm>
          <a:prstGeom prst="rect">
            <a:avLst/>
          </a:prstGeom>
        </p:spPr>
        <p:txBody>
          <a:bodyPr lIns="0" tIns="0" rIns="0" bIns="0" rtlCol="0" anchor="t">
            <a:spAutoFit/>
          </a:bodyPr>
          <a:lstStyle/>
          <a:p>
            <a:pPr algn="l">
              <a:lnSpc>
                <a:spcPts val="14573"/>
              </a:lnSpc>
            </a:pPr>
            <a:r>
              <a:rPr lang="en-US" sz="15024">
                <a:solidFill>
                  <a:srgbClr val="FFFFFF"/>
                </a:solidFill>
                <a:latin typeface="Lilita One"/>
                <a:ea typeface="Lilita One"/>
                <a:cs typeface="Lilita One"/>
                <a:sym typeface="Lilita One"/>
              </a:rPr>
              <a:t>GALATIANS:</a:t>
            </a:r>
          </a:p>
          <a:p>
            <a:pPr algn="ctr">
              <a:lnSpc>
                <a:spcPts val="14573"/>
              </a:lnSpc>
            </a:pPr>
            <a:r>
              <a:rPr lang="en-US" sz="15024">
                <a:solidFill>
                  <a:srgbClr val="FFFFFF"/>
                </a:solidFill>
                <a:latin typeface="Lilita One"/>
                <a:ea typeface="Lilita One"/>
                <a:cs typeface="Lilita One"/>
                <a:sym typeface="Lilita One"/>
              </a:rPr>
              <a:t>The Gospel of Grace</a:t>
            </a:r>
          </a:p>
        </p:txBody>
      </p:sp>
      <p:sp>
        <p:nvSpPr>
          <p:cNvPr id="7" name="Freeform 7"/>
          <p:cNvSpPr/>
          <p:nvPr/>
        </p:nvSpPr>
        <p:spPr>
          <a:xfrm>
            <a:off x="7414643" y="-272716"/>
            <a:ext cx="2407619" cy="2602832"/>
          </a:xfrm>
          <a:custGeom>
            <a:avLst/>
            <a:gdLst/>
            <a:ahLst/>
            <a:cxnLst/>
            <a:rect l="l" t="t" r="r" b="b"/>
            <a:pathLst>
              <a:path w="2407619" h="2602832">
                <a:moveTo>
                  <a:pt x="0" y="0"/>
                </a:moveTo>
                <a:lnTo>
                  <a:pt x="2407620" y="0"/>
                </a:lnTo>
                <a:lnTo>
                  <a:pt x="2407620" y="2602832"/>
                </a:lnTo>
                <a:lnTo>
                  <a:pt x="0" y="260283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8" name="Freeform 8"/>
          <p:cNvSpPr/>
          <p:nvPr/>
        </p:nvSpPr>
        <p:spPr>
          <a:xfrm flipH="1" flipV="1">
            <a:off x="13514781" y="7300995"/>
            <a:ext cx="2869749" cy="3102432"/>
          </a:xfrm>
          <a:custGeom>
            <a:avLst/>
            <a:gdLst/>
            <a:ahLst/>
            <a:cxnLst/>
            <a:rect l="l" t="t" r="r" b="b"/>
            <a:pathLst>
              <a:path w="2869749" h="3102432">
                <a:moveTo>
                  <a:pt x="2869749" y="3102432"/>
                </a:moveTo>
                <a:lnTo>
                  <a:pt x="0" y="3102432"/>
                </a:lnTo>
                <a:lnTo>
                  <a:pt x="0" y="0"/>
                </a:lnTo>
                <a:lnTo>
                  <a:pt x="2869749" y="0"/>
                </a:lnTo>
                <a:lnTo>
                  <a:pt x="2869749" y="3102432"/>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9" name="TextBox 9"/>
          <p:cNvSpPr txBox="1"/>
          <p:nvPr/>
        </p:nvSpPr>
        <p:spPr>
          <a:xfrm>
            <a:off x="2414268" y="8248696"/>
            <a:ext cx="12722041" cy="1009604"/>
          </a:xfrm>
          <a:prstGeom prst="rect">
            <a:avLst/>
          </a:prstGeom>
        </p:spPr>
        <p:txBody>
          <a:bodyPr lIns="0" tIns="0" rIns="0" bIns="0" rtlCol="0" anchor="t">
            <a:spAutoFit/>
          </a:bodyPr>
          <a:lstStyle/>
          <a:p>
            <a:pPr algn="l">
              <a:lnSpc>
                <a:spcPts val="7983"/>
              </a:lnSpc>
              <a:spcBef>
                <a:spcPct val="0"/>
              </a:spcBef>
            </a:pPr>
            <a:r>
              <a:rPr lang="en-US" sz="6823" spc="-245">
                <a:solidFill>
                  <a:srgbClr val="FFFFFF"/>
                </a:solidFill>
                <a:latin typeface="Cup Cakes"/>
                <a:ea typeface="Cup Cakes"/>
                <a:cs typeface="Cup Cakes"/>
                <a:sym typeface="Cup Cakes"/>
              </a:rPr>
              <a:t>2:1-14 - THE TRUTH OF THE GOSPEL</a:t>
            </a:r>
          </a:p>
        </p:txBody>
      </p:sp>
      <p:sp>
        <p:nvSpPr>
          <p:cNvPr id="10" name="Freeform 10"/>
          <p:cNvSpPr/>
          <p:nvPr/>
        </p:nvSpPr>
        <p:spPr>
          <a:xfrm rot="2700000" flipV="1">
            <a:off x="-1203810" y="970671"/>
            <a:ext cx="2407619" cy="2602832"/>
          </a:xfrm>
          <a:custGeom>
            <a:avLst/>
            <a:gdLst/>
            <a:ahLst/>
            <a:cxnLst/>
            <a:rect l="l" t="t" r="r" b="b"/>
            <a:pathLst>
              <a:path w="2407619" h="2602832">
                <a:moveTo>
                  <a:pt x="0" y="2602832"/>
                </a:moveTo>
                <a:lnTo>
                  <a:pt x="2407620" y="2602832"/>
                </a:lnTo>
                <a:lnTo>
                  <a:pt x="2407620" y="0"/>
                </a:lnTo>
                <a:lnTo>
                  <a:pt x="0" y="0"/>
                </a:lnTo>
                <a:lnTo>
                  <a:pt x="0" y="2602832"/>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11" name="Group 11"/>
          <p:cNvGrpSpPr/>
          <p:nvPr/>
        </p:nvGrpSpPr>
        <p:grpSpPr>
          <a:xfrm>
            <a:off x="-1284314" y="687878"/>
            <a:ext cx="13130621" cy="2019877"/>
            <a:chOff x="0" y="0"/>
            <a:chExt cx="2457199" cy="377990"/>
          </a:xfrm>
        </p:grpSpPr>
        <p:sp>
          <p:nvSpPr>
            <p:cNvPr id="12" name="Freeform 12"/>
            <p:cNvSpPr/>
            <p:nvPr/>
          </p:nvSpPr>
          <p:spPr>
            <a:xfrm>
              <a:off x="0" y="0"/>
              <a:ext cx="2457198" cy="377990"/>
            </a:xfrm>
            <a:custGeom>
              <a:avLst/>
              <a:gdLst/>
              <a:ahLst/>
              <a:cxnLst/>
              <a:rect l="l" t="t" r="r" b="b"/>
              <a:pathLst>
                <a:path w="2457198" h="377990">
                  <a:moveTo>
                    <a:pt x="2253998" y="0"/>
                  </a:moveTo>
                  <a:cubicBezTo>
                    <a:pt x="2366223" y="0"/>
                    <a:pt x="2457198" y="84616"/>
                    <a:pt x="2457198" y="188995"/>
                  </a:cubicBezTo>
                  <a:cubicBezTo>
                    <a:pt x="2457198" y="293374"/>
                    <a:pt x="2366223" y="377990"/>
                    <a:pt x="2253998" y="377990"/>
                  </a:cubicBezTo>
                  <a:lnTo>
                    <a:pt x="203200" y="377990"/>
                  </a:lnTo>
                  <a:cubicBezTo>
                    <a:pt x="90976" y="377990"/>
                    <a:pt x="0" y="293374"/>
                    <a:pt x="0" y="188995"/>
                  </a:cubicBezTo>
                  <a:cubicBezTo>
                    <a:pt x="0" y="84616"/>
                    <a:pt x="90976" y="0"/>
                    <a:pt x="203200" y="0"/>
                  </a:cubicBezTo>
                  <a:close/>
                </a:path>
              </a:pathLst>
            </a:custGeom>
            <a:solidFill>
              <a:srgbClr val="DCF1D7"/>
            </a:solidFill>
          </p:spPr>
          <p:txBody>
            <a:bodyPr/>
            <a:lstStyle/>
            <a:p>
              <a:endParaRPr lang="en-GB"/>
            </a:p>
          </p:txBody>
        </p:sp>
        <p:sp>
          <p:nvSpPr>
            <p:cNvPr id="13" name="TextBox 13"/>
            <p:cNvSpPr txBox="1"/>
            <p:nvPr/>
          </p:nvSpPr>
          <p:spPr>
            <a:xfrm>
              <a:off x="0" y="-38100"/>
              <a:ext cx="2457199" cy="416090"/>
            </a:xfrm>
            <a:prstGeom prst="rect">
              <a:avLst/>
            </a:prstGeom>
          </p:spPr>
          <p:txBody>
            <a:bodyPr lIns="50800" tIns="50800" rIns="50800" bIns="50800" rtlCol="0" anchor="ctr"/>
            <a:lstStyle/>
            <a:p>
              <a:pPr algn="ctr">
                <a:lnSpc>
                  <a:spcPts val="2659"/>
                </a:lnSpc>
                <a:spcBef>
                  <a:spcPct val="0"/>
                </a:spcBef>
              </a:pPr>
              <a:endParaRPr/>
            </a:p>
          </p:txBody>
        </p:sp>
      </p:grpSp>
      <p:sp>
        <p:nvSpPr>
          <p:cNvPr id="14" name="TextBox 14"/>
          <p:cNvSpPr txBox="1"/>
          <p:nvPr/>
        </p:nvSpPr>
        <p:spPr>
          <a:xfrm>
            <a:off x="363176" y="1535740"/>
            <a:ext cx="10417537" cy="878852"/>
          </a:xfrm>
          <a:prstGeom prst="rect">
            <a:avLst/>
          </a:prstGeom>
        </p:spPr>
        <p:txBody>
          <a:bodyPr lIns="0" tIns="0" rIns="0" bIns="0" rtlCol="0" anchor="t">
            <a:spAutoFit/>
          </a:bodyPr>
          <a:lstStyle/>
          <a:p>
            <a:pPr algn="l">
              <a:lnSpc>
                <a:spcPts val="5979"/>
              </a:lnSpc>
            </a:pPr>
            <a:r>
              <a:rPr lang="en-US" sz="8304" b="1">
                <a:solidFill>
                  <a:srgbClr val="184414"/>
                </a:solidFill>
                <a:latin typeface="Montserrat Bold"/>
                <a:ea typeface="Montserrat Bold"/>
                <a:cs typeface="Montserrat Bold"/>
                <a:sym typeface="Montserrat Bold"/>
              </a:rPr>
              <a:t>Sunday Mornings</a:t>
            </a:r>
          </a:p>
        </p:txBody>
      </p:sp>
      <p:sp>
        <p:nvSpPr>
          <p:cNvPr id="15" name="Freeform 15"/>
          <p:cNvSpPr/>
          <p:nvPr/>
        </p:nvSpPr>
        <p:spPr>
          <a:xfrm>
            <a:off x="13807616" y="31895"/>
            <a:ext cx="4480384" cy="4480384"/>
          </a:xfrm>
          <a:custGeom>
            <a:avLst/>
            <a:gdLst/>
            <a:ahLst/>
            <a:cxnLst/>
            <a:rect l="l" t="t" r="r" b="b"/>
            <a:pathLst>
              <a:path w="4480384" h="4480384">
                <a:moveTo>
                  <a:pt x="0" y="0"/>
                </a:moveTo>
                <a:lnTo>
                  <a:pt x="4480384" y="0"/>
                </a:lnTo>
                <a:lnTo>
                  <a:pt x="4480384" y="4480384"/>
                </a:lnTo>
                <a:lnTo>
                  <a:pt x="0" y="4480384"/>
                </a:lnTo>
                <a:lnTo>
                  <a:pt x="0" y="0"/>
                </a:lnTo>
                <a:close/>
              </a:path>
            </a:pathLst>
          </a:custGeom>
          <a:blipFill>
            <a:blip r:embed="rId7"/>
            <a:stretch>
              <a:fillRect/>
            </a:stretch>
          </a:blipFill>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p:cNvGrpSpPr/>
        <p:nvPr/>
      </p:nvGrpSpPr>
      <p:grpSpPr>
        <a:xfrm>
          <a:off x="0" y="0"/>
          <a:ext cx="0" cy="0"/>
          <a:chOff x="0" y="0"/>
          <a:chExt cx="0" cy="0"/>
        </a:xfrm>
      </p:grpSpPr>
      <p:sp>
        <p:nvSpPr>
          <p:cNvPr id="2" name="Freeform 2"/>
          <p:cNvSpPr/>
          <p:nvPr/>
        </p:nvSpPr>
        <p:spPr>
          <a:xfrm>
            <a:off x="1970511" y="2597380"/>
            <a:ext cx="4497049" cy="4114800"/>
          </a:xfrm>
          <a:custGeom>
            <a:avLst/>
            <a:gdLst/>
            <a:ahLst/>
            <a:cxnLst/>
            <a:rect l="l" t="t" r="r" b="b"/>
            <a:pathLst>
              <a:path w="4497049" h="4114800">
                <a:moveTo>
                  <a:pt x="0" y="0"/>
                </a:moveTo>
                <a:lnTo>
                  <a:pt x="4497049" y="0"/>
                </a:lnTo>
                <a:lnTo>
                  <a:pt x="4497049"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526674" y="923925"/>
            <a:ext cx="17234653" cy="963341"/>
          </a:xfrm>
          <a:prstGeom prst="rect">
            <a:avLst/>
          </a:prstGeom>
        </p:spPr>
        <p:txBody>
          <a:bodyPr lIns="0" tIns="0" rIns="0" bIns="0" rtlCol="0" anchor="t">
            <a:spAutoFit/>
          </a:bodyPr>
          <a:lstStyle/>
          <a:p>
            <a:pPr algn="ctr">
              <a:lnSpc>
                <a:spcPts val="7839"/>
              </a:lnSpc>
            </a:pPr>
            <a:r>
              <a:rPr lang="en-US" sz="6000" dirty="0">
                <a:solidFill>
                  <a:srgbClr val="FFDE59"/>
                </a:solidFill>
                <a:latin typeface="Aptos ExtraBold" panose="020B0004020202020204" pitchFamily="34" charset="0"/>
                <a:ea typeface="Gellatio"/>
                <a:cs typeface="Forte Forward" panose="020F0502020204030204" pitchFamily="2" charset="0"/>
                <a:sym typeface="Gellatio"/>
              </a:rPr>
              <a:t>The Heart of Galatians 2:1-14</a:t>
            </a:r>
          </a:p>
        </p:txBody>
      </p:sp>
      <p:sp>
        <p:nvSpPr>
          <p:cNvPr id="4" name="Freeform 4"/>
          <p:cNvSpPr/>
          <p:nvPr/>
        </p:nvSpPr>
        <p:spPr>
          <a:xfrm>
            <a:off x="11827131" y="2597380"/>
            <a:ext cx="4497049" cy="4114800"/>
          </a:xfrm>
          <a:custGeom>
            <a:avLst/>
            <a:gdLst/>
            <a:ahLst/>
            <a:cxnLst/>
            <a:rect l="l" t="t" r="r" b="b"/>
            <a:pathLst>
              <a:path w="4497049" h="4114800">
                <a:moveTo>
                  <a:pt x="0" y="0"/>
                </a:moveTo>
                <a:lnTo>
                  <a:pt x="4497049" y="0"/>
                </a:lnTo>
                <a:lnTo>
                  <a:pt x="4497049"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5" name="TextBox 5"/>
          <p:cNvSpPr txBox="1"/>
          <p:nvPr/>
        </p:nvSpPr>
        <p:spPr>
          <a:xfrm>
            <a:off x="3197154" y="6934800"/>
            <a:ext cx="1527245" cy="712470"/>
          </a:xfrm>
          <a:prstGeom prst="rect">
            <a:avLst/>
          </a:prstGeom>
        </p:spPr>
        <p:txBody>
          <a:bodyPr wrap="square" lIns="0" tIns="0" rIns="0" bIns="0" rtlCol="0" anchor="t">
            <a:spAutoFit/>
          </a:bodyPr>
          <a:lstStyle/>
          <a:p>
            <a:pPr algn="ctr">
              <a:lnSpc>
                <a:spcPts val="5880"/>
              </a:lnSpc>
            </a:pPr>
            <a:r>
              <a:rPr lang="en-US" sz="4200" b="1" dirty="0">
                <a:solidFill>
                  <a:srgbClr val="FFDE59"/>
                </a:solidFill>
                <a:latin typeface="Montserrat Bold"/>
                <a:ea typeface="Montserrat Bold"/>
                <a:cs typeface="Montserrat Bold"/>
                <a:sym typeface="Montserrat Bold"/>
              </a:rPr>
              <a:t>v.3-5</a:t>
            </a:r>
          </a:p>
        </p:txBody>
      </p:sp>
      <p:sp>
        <p:nvSpPr>
          <p:cNvPr id="6" name="TextBox 6"/>
          <p:cNvSpPr txBox="1"/>
          <p:nvPr/>
        </p:nvSpPr>
        <p:spPr>
          <a:xfrm>
            <a:off x="12736346" y="6934800"/>
            <a:ext cx="2354500" cy="712470"/>
          </a:xfrm>
          <a:prstGeom prst="rect">
            <a:avLst/>
          </a:prstGeom>
        </p:spPr>
        <p:txBody>
          <a:bodyPr wrap="square" lIns="0" tIns="0" rIns="0" bIns="0" rtlCol="0" anchor="t">
            <a:spAutoFit/>
          </a:bodyPr>
          <a:lstStyle/>
          <a:p>
            <a:pPr algn="ctr">
              <a:lnSpc>
                <a:spcPts val="5880"/>
              </a:lnSpc>
            </a:pPr>
            <a:r>
              <a:rPr lang="en-US" sz="4200" b="1" dirty="0">
                <a:solidFill>
                  <a:srgbClr val="FFDE59"/>
                </a:solidFill>
                <a:latin typeface="Montserrat Bold"/>
                <a:ea typeface="Montserrat Bold"/>
                <a:cs typeface="Montserrat Bold"/>
                <a:sym typeface="Montserrat Bold"/>
              </a:rPr>
              <a:t>v.11-14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p:cNvGrpSpPr/>
        <p:nvPr/>
      </p:nvGrpSpPr>
      <p:grpSpPr>
        <a:xfrm>
          <a:off x="0" y="0"/>
          <a:ext cx="0" cy="0"/>
          <a:chOff x="0" y="0"/>
          <a:chExt cx="0" cy="0"/>
        </a:xfrm>
      </p:grpSpPr>
      <p:sp>
        <p:nvSpPr>
          <p:cNvPr id="2" name="Freeform 2"/>
          <p:cNvSpPr/>
          <p:nvPr/>
        </p:nvSpPr>
        <p:spPr>
          <a:xfrm>
            <a:off x="1970511" y="2597380"/>
            <a:ext cx="4497049" cy="4114800"/>
          </a:xfrm>
          <a:custGeom>
            <a:avLst/>
            <a:gdLst/>
            <a:ahLst/>
            <a:cxnLst/>
            <a:rect l="l" t="t" r="r" b="b"/>
            <a:pathLst>
              <a:path w="4497049" h="4114800">
                <a:moveTo>
                  <a:pt x="0" y="0"/>
                </a:moveTo>
                <a:lnTo>
                  <a:pt x="4497049" y="0"/>
                </a:lnTo>
                <a:lnTo>
                  <a:pt x="4497049"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11827131" y="2597380"/>
            <a:ext cx="4497049" cy="4114800"/>
          </a:xfrm>
          <a:custGeom>
            <a:avLst/>
            <a:gdLst/>
            <a:ahLst/>
            <a:cxnLst/>
            <a:rect l="l" t="t" r="r" b="b"/>
            <a:pathLst>
              <a:path w="4497049" h="4114800">
                <a:moveTo>
                  <a:pt x="0" y="0"/>
                </a:moveTo>
                <a:lnTo>
                  <a:pt x="4497049" y="0"/>
                </a:lnTo>
                <a:lnTo>
                  <a:pt x="4497049"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a:off x="6709207" y="3086100"/>
            <a:ext cx="4869586" cy="4114800"/>
          </a:xfrm>
          <a:custGeom>
            <a:avLst/>
            <a:gdLst/>
            <a:ahLst/>
            <a:cxnLst/>
            <a:rect l="l" t="t" r="r" b="b"/>
            <a:pathLst>
              <a:path w="4869586" h="4114800">
                <a:moveTo>
                  <a:pt x="0" y="0"/>
                </a:moveTo>
                <a:lnTo>
                  <a:pt x="4869586" y="0"/>
                </a:lnTo>
                <a:lnTo>
                  <a:pt x="4869586"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TextBox 5"/>
          <p:cNvSpPr txBox="1"/>
          <p:nvPr/>
        </p:nvSpPr>
        <p:spPr>
          <a:xfrm>
            <a:off x="526674" y="923925"/>
            <a:ext cx="17234653" cy="963341"/>
          </a:xfrm>
          <a:prstGeom prst="rect">
            <a:avLst/>
          </a:prstGeom>
        </p:spPr>
        <p:txBody>
          <a:bodyPr lIns="0" tIns="0" rIns="0" bIns="0" rtlCol="0" anchor="t">
            <a:spAutoFit/>
          </a:bodyPr>
          <a:lstStyle/>
          <a:p>
            <a:pPr algn="ctr">
              <a:lnSpc>
                <a:spcPts val="7839"/>
              </a:lnSpc>
            </a:pPr>
            <a:r>
              <a:rPr lang="en-US" sz="6000" dirty="0">
                <a:solidFill>
                  <a:srgbClr val="FFDE59"/>
                </a:solidFill>
                <a:latin typeface="Aptos ExtraBold" panose="020F0502020204030204" pitchFamily="34" charset="0"/>
                <a:ea typeface="Gellatio"/>
                <a:cs typeface="Gellatio"/>
                <a:sym typeface="Gellatio"/>
              </a:rPr>
              <a:t>The Heart of Galatians 2:1-14</a:t>
            </a:r>
          </a:p>
        </p:txBody>
      </p:sp>
      <p:sp>
        <p:nvSpPr>
          <p:cNvPr id="6" name="TextBox 6"/>
          <p:cNvSpPr txBox="1"/>
          <p:nvPr/>
        </p:nvSpPr>
        <p:spPr>
          <a:xfrm>
            <a:off x="3048000" y="6934800"/>
            <a:ext cx="1435229" cy="712470"/>
          </a:xfrm>
          <a:prstGeom prst="rect">
            <a:avLst/>
          </a:prstGeom>
        </p:spPr>
        <p:txBody>
          <a:bodyPr wrap="square" lIns="0" tIns="0" rIns="0" bIns="0" rtlCol="0" anchor="t">
            <a:spAutoFit/>
          </a:bodyPr>
          <a:lstStyle/>
          <a:p>
            <a:pPr algn="ctr">
              <a:lnSpc>
                <a:spcPts val="5880"/>
              </a:lnSpc>
            </a:pPr>
            <a:r>
              <a:rPr lang="en-US" sz="4200" b="1" dirty="0">
                <a:solidFill>
                  <a:srgbClr val="FFDE59"/>
                </a:solidFill>
                <a:latin typeface="Montserrat Bold"/>
                <a:ea typeface="Montserrat Bold"/>
                <a:cs typeface="Montserrat Bold"/>
                <a:sym typeface="Montserrat Bold"/>
              </a:rPr>
              <a:t>v.3-5</a:t>
            </a:r>
          </a:p>
        </p:txBody>
      </p:sp>
      <p:sp>
        <p:nvSpPr>
          <p:cNvPr id="7" name="TextBox 7"/>
          <p:cNvSpPr txBox="1"/>
          <p:nvPr/>
        </p:nvSpPr>
        <p:spPr>
          <a:xfrm>
            <a:off x="12801600" y="6934800"/>
            <a:ext cx="1706523" cy="712470"/>
          </a:xfrm>
          <a:prstGeom prst="rect">
            <a:avLst/>
          </a:prstGeom>
        </p:spPr>
        <p:txBody>
          <a:bodyPr wrap="square" lIns="0" tIns="0" rIns="0" bIns="0" rtlCol="0" anchor="t">
            <a:spAutoFit/>
          </a:bodyPr>
          <a:lstStyle/>
          <a:p>
            <a:pPr algn="ctr">
              <a:lnSpc>
                <a:spcPts val="5880"/>
              </a:lnSpc>
            </a:pPr>
            <a:r>
              <a:rPr lang="en-US" sz="4200" b="1" dirty="0">
                <a:solidFill>
                  <a:srgbClr val="FFDE59"/>
                </a:solidFill>
                <a:latin typeface="Montserrat Bold"/>
                <a:ea typeface="Montserrat Bold"/>
                <a:cs typeface="Montserrat Bold"/>
                <a:sym typeface="Montserrat Bold"/>
              </a:rPr>
              <a:t>v.11-14</a:t>
            </a:r>
          </a:p>
        </p:txBody>
      </p:sp>
      <p:sp>
        <p:nvSpPr>
          <p:cNvPr id="8" name="TextBox 8"/>
          <p:cNvSpPr txBox="1"/>
          <p:nvPr/>
        </p:nvSpPr>
        <p:spPr>
          <a:xfrm>
            <a:off x="6709207" y="4006215"/>
            <a:ext cx="4869586" cy="2198370"/>
          </a:xfrm>
          <a:prstGeom prst="rect">
            <a:avLst/>
          </a:prstGeom>
        </p:spPr>
        <p:txBody>
          <a:bodyPr lIns="0" tIns="0" rIns="0" bIns="0" rtlCol="0" anchor="t">
            <a:spAutoFit/>
          </a:bodyPr>
          <a:lstStyle/>
          <a:p>
            <a:pPr algn="ctr">
              <a:lnSpc>
                <a:spcPts val="5880"/>
              </a:lnSpc>
            </a:pPr>
            <a:r>
              <a:rPr lang="en-US" sz="4200">
                <a:solidFill>
                  <a:srgbClr val="FFDE59"/>
                </a:solidFill>
                <a:latin typeface="Montserrat"/>
                <a:ea typeface="Montserrat"/>
                <a:cs typeface="Montserrat"/>
                <a:sym typeface="Montserrat"/>
              </a:rPr>
              <a:t>The Truth</a:t>
            </a:r>
          </a:p>
          <a:p>
            <a:pPr algn="ctr">
              <a:lnSpc>
                <a:spcPts val="5880"/>
              </a:lnSpc>
            </a:pPr>
            <a:r>
              <a:rPr lang="en-US" sz="4200">
                <a:solidFill>
                  <a:srgbClr val="FFDE59"/>
                </a:solidFill>
                <a:latin typeface="Montserrat"/>
                <a:ea typeface="Montserrat"/>
                <a:cs typeface="Montserrat"/>
                <a:sym typeface="Montserrat"/>
              </a:rPr>
              <a:t>of the </a:t>
            </a:r>
          </a:p>
          <a:p>
            <a:pPr algn="ctr">
              <a:lnSpc>
                <a:spcPts val="5880"/>
              </a:lnSpc>
            </a:pPr>
            <a:r>
              <a:rPr lang="en-US" sz="4200">
                <a:solidFill>
                  <a:srgbClr val="FFDE59"/>
                </a:solidFill>
                <a:latin typeface="Montserrat"/>
                <a:ea typeface="Montserrat"/>
                <a:cs typeface="Montserrat"/>
                <a:sym typeface="Montserrat"/>
              </a:rPr>
              <a:t>Gospel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p:cNvGrpSpPr/>
        <p:nvPr/>
      </p:nvGrpSpPr>
      <p:grpSpPr>
        <a:xfrm>
          <a:off x="0" y="0"/>
          <a:ext cx="0" cy="0"/>
          <a:chOff x="0" y="0"/>
          <a:chExt cx="0" cy="0"/>
        </a:xfrm>
      </p:grpSpPr>
      <p:sp>
        <p:nvSpPr>
          <p:cNvPr id="2" name="TextBox 2"/>
          <p:cNvSpPr txBox="1"/>
          <p:nvPr/>
        </p:nvSpPr>
        <p:spPr>
          <a:xfrm>
            <a:off x="743768" y="1550192"/>
            <a:ext cx="17234653" cy="1739900"/>
          </a:xfrm>
          <a:prstGeom prst="rect">
            <a:avLst/>
          </a:prstGeom>
        </p:spPr>
        <p:txBody>
          <a:bodyPr lIns="0" tIns="0" rIns="0" bIns="0" rtlCol="0" anchor="t">
            <a:spAutoFit/>
          </a:bodyPr>
          <a:lstStyle/>
          <a:p>
            <a:pPr algn="ctr">
              <a:lnSpc>
                <a:spcPts val="7000"/>
              </a:lnSpc>
            </a:pPr>
            <a:r>
              <a:rPr lang="en-US" sz="5000" b="1">
                <a:solidFill>
                  <a:srgbClr val="FFFFFF"/>
                </a:solidFill>
                <a:latin typeface="Montserrat Bold"/>
                <a:ea typeface="Montserrat Bold"/>
                <a:cs typeface="Montserrat Bold"/>
                <a:sym typeface="Montserrat Bold"/>
              </a:rPr>
              <a:t>THE TRUTH OF THE GOSPEL CAN BE</a:t>
            </a:r>
          </a:p>
          <a:p>
            <a:pPr algn="ctr">
              <a:lnSpc>
                <a:spcPts val="7000"/>
              </a:lnSpc>
            </a:pPr>
            <a:r>
              <a:rPr lang="en-US" sz="5000" b="1">
                <a:solidFill>
                  <a:srgbClr val="FFFFFF"/>
                </a:solidFill>
                <a:latin typeface="Montserrat Bold"/>
                <a:ea typeface="Montserrat Bold"/>
                <a:cs typeface="Montserrat Bold"/>
                <a:sym typeface="Montserrat Bold"/>
              </a:rPr>
              <a:t>UNDERMINED BY </a:t>
            </a:r>
            <a:r>
              <a:rPr lang="en-US" sz="5000" b="1">
                <a:solidFill>
                  <a:srgbClr val="FFDE59"/>
                </a:solidFill>
                <a:latin typeface="Montserrat Bold"/>
                <a:ea typeface="Montserrat Bold"/>
                <a:cs typeface="Montserrat Bold"/>
                <a:sym typeface="Montserrat Bold"/>
              </a:rPr>
              <a:t>WHAT WE BELIEVE </a:t>
            </a:r>
          </a:p>
        </p:txBody>
      </p:sp>
      <p:sp>
        <p:nvSpPr>
          <p:cNvPr id="3" name="TextBox 3"/>
          <p:cNvSpPr txBox="1"/>
          <p:nvPr/>
        </p:nvSpPr>
        <p:spPr>
          <a:xfrm>
            <a:off x="341338" y="386715"/>
            <a:ext cx="17234653" cy="936154"/>
          </a:xfrm>
          <a:prstGeom prst="rect">
            <a:avLst/>
          </a:prstGeom>
        </p:spPr>
        <p:txBody>
          <a:bodyPr lIns="0" tIns="0" rIns="0" bIns="0" rtlCol="0" anchor="t">
            <a:spAutoFit/>
          </a:bodyPr>
          <a:lstStyle/>
          <a:p>
            <a:pPr algn="ctr">
              <a:lnSpc>
                <a:spcPts val="7279"/>
              </a:lnSpc>
            </a:pPr>
            <a:r>
              <a:rPr lang="en-US" sz="6000" dirty="0">
                <a:solidFill>
                  <a:srgbClr val="FFDE59"/>
                </a:solidFill>
                <a:latin typeface="Aptos ExtraBold" panose="020B0004020202020204" pitchFamily="34" charset="0"/>
                <a:ea typeface="Gellatio"/>
                <a:cs typeface="Gellatio"/>
                <a:sym typeface="Gellatio"/>
              </a:rPr>
              <a:t>1st Case Study (v.1-10)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p:cNvGrpSpPr/>
        <p:nvPr/>
      </p:nvGrpSpPr>
      <p:grpSpPr>
        <a:xfrm>
          <a:off x="0" y="0"/>
          <a:ext cx="0" cy="0"/>
          <a:chOff x="0" y="0"/>
          <a:chExt cx="0" cy="0"/>
        </a:xfrm>
      </p:grpSpPr>
      <p:sp>
        <p:nvSpPr>
          <p:cNvPr id="2" name="TextBox 2"/>
          <p:cNvSpPr txBox="1"/>
          <p:nvPr/>
        </p:nvSpPr>
        <p:spPr>
          <a:xfrm>
            <a:off x="1028700" y="2933361"/>
            <a:ext cx="16568780" cy="1739900"/>
          </a:xfrm>
          <a:prstGeom prst="rect">
            <a:avLst/>
          </a:prstGeom>
        </p:spPr>
        <p:txBody>
          <a:bodyPr lIns="0" tIns="0" rIns="0" bIns="0" rtlCol="0" anchor="t">
            <a:spAutoFit/>
          </a:bodyPr>
          <a:lstStyle/>
          <a:p>
            <a:pPr algn="l">
              <a:lnSpc>
                <a:spcPts val="7000"/>
              </a:lnSpc>
            </a:pPr>
            <a:r>
              <a:rPr lang="en-US" sz="5000" b="1">
                <a:solidFill>
                  <a:srgbClr val="FFDE59"/>
                </a:solidFill>
                <a:latin typeface="Montserrat Bold"/>
                <a:ea typeface="Montserrat Bold"/>
                <a:cs typeface="Montserrat Bold"/>
                <a:sym typeface="Montserrat Bold"/>
              </a:rPr>
              <a:t>WHERE? </a:t>
            </a:r>
            <a:r>
              <a:rPr lang="en-US" sz="5000">
                <a:solidFill>
                  <a:srgbClr val="FFFFFF"/>
                </a:solidFill>
                <a:latin typeface="Montserrat"/>
                <a:ea typeface="Montserrat"/>
                <a:cs typeface="Montserrat"/>
                <a:sym typeface="Montserrat"/>
              </a:rPr>
              <a:t>In Jerusalem</a:t>
            </a:r>
          </a:p>
          <a:p>
            <a:pPr algn="l">
              <a:lnSpc>
                <a:spcPts val="7000"/>
              </a:lnSpc>
              <a:spcBef>
                <a:spcPct val="0"/>
              </a:spcBef>
            </a:pPr>
            <a:endParaRPr lang="en-US" sz="5000">
              <a:solidFill>
                <a:srgbClr val="FFFFFF"/>
              </a:solidFill>
              <a:latin typeface="Montserrat"/>
              <a:ea typeface="Montserrat"/>
              <a:cs typeface="Montserrat"/>
              <a:sym typeface="Montserrat"/>
            </a:endParaRPr>
          </a:p>
        </p:txBody>
      </p:sp>
      <p:sp>
        <p:nvSpPr>
          <p:cNvPr id="3" name="TextBox 3"/>
          <p:cNvSpPr txBox="1"/>
          <p:nvPr/>
        </p:nvSpPr>
        <p:spPr>
          <a:xfrm>
            <a:off x="24647" y="923925"/>
            <a:ext cx="17234653" cy="1020985"/>
          </a:xfrm>
          <a:prstGeom prst="rect">
            <a:avLst/>
          </a:prstGeom>
        </p:spPr>
        <p:txBody>
          <a:bodyPr lIns="0" tIns="0" rIns="0" bIns="0" rtlCol="0" anchor="t">
            <a:spAutoFit/>
          </a:bodyPr>
          <a:lstStyle/>
          <a:p>
            <a:pPr algn="ctr">
              <a:lnSpc>
                <a:spcPts val="8399"/>
              </a:lnSpc>
            </a:pPr>
            <a:r>
              <a:rPr lang="en-US" sz="5999" dirty="0">
                <a:solidFill>
                  <a:srgbClr val="FFFFFF"/>
                </a:solidFill>
                <a:latin typeface="Aptos ExtraBold" panose="020B0004020202020204" pitchFamily="34" charset="0"/>
                <a:ea typeface="Gellatio"/>
                <a:cs typeface="Gellatio"/>
                <a:sym typeface="Gellatio"/>
              </a:rPr>
              <a:t>Getting our Bearings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p:cNvGrpSpPr/>
        <p:nvPr/>
      </p:nvGrpSpPr>
      <p:grpSpPr>
        <a:xfrm>
          <a:off x="0" y="0"/>
          <a:ext cx="0" cy="0"/>
          <a:chOff x="0" y="0"/>
          <a:chExt cx="0" cy="0"/>
        </a:xfrm>
      </p:grpSpPr>
      <p:sp>
        <p:nvSpPr>
          <p:cNvPr id="2" name="TextBox 2"/>
          <p:cNvSpPr txBox="1"/>
          <p:nvPr/>
        </p:nvSpPr>
        <p:spPr>
          <a:xfrm>
            <a:off x="1028700" y="2933361"/>
            <a:ext cx="16568780" cy="2625725"/>
          </a:xfrm>
          <a:prstGeom prst="rect">
            <a:avLst/>
          </a:prstGeom>
        </p:spPr>
        <p:txBody>
          <a:bodyPr lIns="0" tIns="0" rIns="0" bIns="0" rtlCol="0" anchor="t">
            <a:spAutoFit/>
          </a:bodyPr>
          <a:lstStyle/>
          <a:p>
            <a:pPr algn="l">
              <a:lnSpc>
                <a:spcPts val="7000"/>
              </a:lnSpc>
            </a:pPr>
            <a:r>
              <a:rPr lang="en-US" sz="5000" b="1">
                <a:solidFill>
                  <a:srgbClr val="FFDE59"/>
                </a:solidFill>
                <a:latin typeface="Montserrat Bold"/>
                <a:ea typeface="Montserrat Bold"/>
                <a:cs typeface="Montserrat Bold"/>
                <a:sym typeface="Montserrat Bold"/>
              </a:rPr>
              <a:t>WHERE? </a:t>
            </a:r>
            <a:r>
              <a:rPr lang="en-US" sz="5000">
                <a:solidFill>
                  <a:srgbClr val="FFFFFF"/>
                </a:solidFill>
                <a:latin typeface="Montserrat"/>
                <a:ea typeface="Montserrat"/>
                <a:cs typeface="Montserrat"/>
                <a:sym typeface="Montserrat"/>
              </a:rPr>
              <a:t>In Jerusalem</a:t>
            </a:r>
          </a:p>
          <a:p>
            <a:pPr algn="l">
              <a:lnSpc>
                <a:spcPts val="7000"/>
              </a:lnSpc>
            </a:pPr>
            <a:r>
              <a:rPr lang="en-US" sz="5000" b="1">
                <a:solidFill>
                  <a:srgbClr val="FFDE59"/>
                </a:solidFill>
                <a:latin typeface="Montserrat Bold"/>
                <a:ea typeface="Montserrat Bold"/>
                <a:cs typeface="Montserrat Bold"/>
                <a:sym typeface="Montserrat Bold"/>
              </a:rPr>
              <a:t>WHEN? </a:t>
            </a:r>
            <a:r>
              <a:rPr lang="en-US" sz="5000">
                <a:solidFill>
                  <a:srgbClr val="FFFFFF"/>
                </a:solidFill>
                <a:latin typeface="Montserrat"/>
                <a:ea typeface="Montserrat"/>
                <a:cs typeface="Montserrat"/>
                <a:sym typeface="Montserrat"/>
              </a:rPr>
              <a:t>c.AD 45</a:t>
            </a:r>
          </a:p>
          <a:p>
            <a:pPr algn="l">
              <a:lnSpc>
                <a:spcPts val="7000"/>
              </a:lnSpc>
              <a:spcBef>
                <a:spcPct val="0"/>
              </a:spcBef>
            </a:pPr>
            <a:endParaRPr lang="en-US" sz="5000">
              <a:solidFill>
                <a:srgbClr val="FFFFFF"/>
              </a:solidFill>
              <a:latin typeface="Montserrat"/>
              <a:ea typeface="Montserrat"/>
              <a:cs typeface="Montserrat"/>
              <a:sym typeface="Montserrat"/>
            </a:endParaRPr>
          </a:p>
        </p:txBody>
      </p:sp>
      <p:sp>
        <p:nvSpPr>
          <p:cNvPr id="3" name="TextBox 3"/>
          <p:cNvSpPr txBox="1"/>
          <p:nvPr/>
        </p:nvSpPr>
        <p:spPr>
          <a:xfrm>
            <a:off x="24647" y="914400"/>
            <a:ext cx="17234653" cy="1028700"/>
          </a:xfrm>
          <a:prstGeom prst="rect">
            <a:avLst/>
          </a:prstGeom>
        </p:spPr>
        <p:txBody>
          <a:bodyPr lIns="0" tIns="0" rIns="0" bIns="0" rtlCol="0" anchor="t">
            <a:spAutoFit/>
          </a:bodyPr>
          <a:lstStyle/>
          <a:p>
            <a:pPr algn="ctr">
              <a:lnSpc>
                <a:spcPts val="8400"/>
              </a:lnSpc>
            </a:pPr>
            <a:r>
              <a:rPr lang="en-US" sz="6000" dirty="0">
                <a:solidFill>
                  <a:srgbClr val="FFFFFF"/>
                </a:solidFill>
                <a:latin typeface="Aptos ExtraBold" panose="020B0004020202020204" pitchFamily="34" charset="0"/>
                <a:ea typeface="Gellatio"/>
                <a:cs typeface="Gellatio"/>
                <a:sym typeface="Gellatio"/>
              </a:rPr>
              <a:t>Getting our Bearings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p:cNvGrpSpPr/>
        <p:nvPr/>
      </p:nvGrpSpPr>
      <p:grpSpPr>
        <a:xfrm>
          <a:off x="0" y="0"/>
          <a:ext cx="0" cy="0"/>
          <a:chOff x="0" y="0"/>
          <a:chExt cx="0" cy="0"/>
        </a:xfrm>
      </p:grpSpPr>
      <p:sp>
        <p:nvSpPr>
          <p:cNvPr id="2" name="TextBox 2"/>
          <p:cNvSpPr txBox="1"/>
          <p:nvPr/>
        </p:nvSpPr>
        <p:spPr>
          <a:xfrm>
            <a:off x="1028700" y="2933361"/>
            <a:ext cx="16568780" cy="3511550"/>
          </a:xfrm>
          <a:prstGeom prst="rect">
            <a:avLst/>
          </a:prstGeom>
        </p:spPr>
        <p:txBody>
          <a:bodyPr lIns="0" tIns="0" rIns="0" bIns="0" rtlCol="0" anchor="t">
            <a:spAutoFit/>
          </a:bodyPr>
          <a:lstStyle/>
          <a:p>
            <a:pPr algn="l">
              <a:lnSpc>
                <a:spcPts val="7000"/>
              </a:lnSpc>
            </a:pPr>
            <a:r>
              <a:rPr lang="en-US" sz="5000" b="1">
                <a:solidFill>
                  <a:srgbClr val="FFDE59"/>
                </a:solidFill>
                <a:latin typeface="Montserrat Bold"/>
                <a:ea typeface="Montserrat Bold"/>
                <a:cs typeface="Montserrat Bold"/>
                <a:sym typeface="Montserrat Bold"/>
              </a:rPr>
              <a:t>WHERE? </a:t>
            </a:r>
            <a:r>
              <a:rPr lang="en-US" sz="5000">
                <a:solidFill>
                  <a:srgbClr val="FFFFFF"/>
                </a:solidFill>
                <a:latin typeface="Montserrat"/>
                <a:ea typeface="Montserrat"/>
                <a:cs typeface="Montserrat"/>
                <a:sym typeface="Montserrat"/>
              </a:rPr>
              <a:t>In Jerusalem</a:t>
            </a:r>
          </a:p>
          <a:p>
            <a:pPr algn="l">
              <a:lnSpc>
                <a:spcPts val="7000"/>
              </a:lnSpc>
            </a:pPr>
            <a:r>
              <a:rPr lang="en-US" sz="5000" b="1">
                <a:solidFill>
                  <a:srgbClr val="FFDE59"/>
                </a:solidFill>
                <a:latin typeface="Montserrat Bold"/>
                <a:ea typeface="Montserrat Bold"/>
                <a:cs typeface="Montserrat Bold"/>
                <a:sym typeface="Montserrat Bold"/>
              </a:rPr>
              <a:t>WHEN? </a:t>
            </a:r>
            <a:r>
              <a:rPr lang="en-US" sz="5000">
                <a:solidFill>
                  <a:srgbClr val="FFFFFF"/>
                </a:solidFill>
                <a:latin typeface="Montserrat"/>
                <a:ea typeface="Montserrat"/>
                <a:cs typeface="Montserrat"/>
                <a:sym typeface="Montserrat"/>
              </a:rPr>
              <a:t>c.AD 45</a:t>
            </a:r>
          </a:p>
          <a:p>
            <a:pPr algn="l">
              <a:lnSpc>
                <a:spcPts val="7000"/>
              </a:lnSpc>
            </a:pPr>
            <a:r>
              <a:rPr lang="en-US" sz="5000" b="1">
                <a:solidFill>
                  <a:srgbClr val="FFDE59"/>
                </a:solidFill>
                <a:latin typeface="Montserrat Bold"/>
                <a:ea typeface="Montserrat Bold"/>
                <a:cs typeface="Montserrat Bold"/>
                <a:sym typeface="Montserrat Bold"/>
              </a:rPr>
              <a:t>WHY? </a:t>
            </a:r>
            <a:r>
              <a:rPr lang="en-US" sz="5000">
                <a:solidFill>
                  <a:srgbClr val="FFFFFF"/>
                </a:solidFill>
                <a:latin typeface="Montserrat"/>
                <a:ea typeface="Montserrat"/>
                <a:cs typeface="Montserrat"/>
                <a:sym typeface="Montserrat"/>
              </a:rPr>
              <a:t>Because of a revelation (see Acts 11:27-30</a:t>
            </a:r>
            <a:r>
              <a:rPr lang="en-US" sz="5000" b="1">
                <a:solidFill>
                  <a:srgbClr val="FFFFFF"/>
                </a:solidFill>
                <a:latin typeface="Montserrat Bold"/>
                <a:ea typeface="Montserrat Bold"/>
                <a:cs typeface="Montserrat Bold"/>
                <a:sym typeface="Montserrat Bold"/>
              </a:rPr>
              <a:t>)</a:t>
            </a:r>
          </a:p>
          <a:p>
            <a:pPr algn="l">
              <a:lnSpc>
                <a:spcPts val="7000"/>
              </a:lnSpc>
              <a:spcBef>
                <a:spcPct val="0"/>
              </a:spcBef>
            </a:pPr>
            <a:endParaRPr lang="en-US" sz="5000" b="1">
              <a:solidFill>
                <a:srgbClr val="FFFFFF"/>
              </a:solidFill>
              <a:latin typeface="Montserrat Bold"/>
              <a:ea typeface="Montserrat Bold"/>
              <a:cs typeface="Montserrat Bold"/>
              <a:sym typeface="Montserrat Bold"/>
            </a:endParaRPr>
          </a:p>
        </p:txBody>
      </p:sp>
      <p:sp>
        <p:nvSpPr>
          <p:cNvPr id="3" name="TextBox 3"/>
          <p:cNvSpPr txBox="1"/>
          <p:nvPr/>
        </p:nvSpPr>
        <p:spPr>
          <a:xfrm>
            <a:off x="24647" y="914400"/>
            <a:ext cx="17234653" cy="1028700"/>
          </a:xfrm>
          <a:prstGeom prst="rect">
            <a:avLst/>
          </a:prstGeom>
        </p:spPr>
        <p:txBody>
          <a:bodyPr lIns="0" tIns="0" rIns="0" bIns="0" rtlCol="0" anchor="t">
            <a:spAutoFit/>
          </a:bodyPr>
          <a:lstStyle/>
          <a:p>
            <a:pPr algn="ctr">
              <a:lnSpc>
                <a:spcPts val="8400"/>
              </a:lnSpc>
            </a:pPr>
            <a:r>
              <a:rPr lang="en-US" sz="6000" dirty="0">
                <a:solidFill>
                  <a:srgbClr val="FFFFFF"/>
                </a:solidFill>
                <a:latin typeface="Aptos ExtraBold" panose="020B0004020202020204" pitchFamily="34" charset="0"/>
                <a:ea typeface="Gellatio"/>
                <a:cs typeface="Gellatio"/>
                <a:sym typeface="Gellatio"/>
              </a:rPr>
              <a:t>Getting our Bearings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p:cNvGrpSpPr/>
        <p:nvPr/>
      </p:nvGrpSpPr>
      <p:grpSpPr>
        <a:xfrm>
          <a:off x="0" y="0"/>
          <a:ext cx="0" cy="0"/>
          <a:chOff x="0" y="0"/>
          <a:chExt cx="0" cy="0"/>
        </a:xfrm>
      </p:grpSpPr>
      <p:sp>
        <p:nvSpPr>
          <p:cNvPr id="2" name="TextBox 2"/>
          <p:cNvSpPr txBox="1"/>
          <p:nvPr/>
        </p:nvSpPr>
        <p:spPr>
          <a:xfrm>
            <a:off x="1028700" y="2933361"/>
            <a:ext cx="16568780" cy="3511550"/>
          </a:xfrm>
          <a:prstGeom prst="rect">
            <a:avLst/>
          </a:prstGeom>
        </p:spPr>
        <p:txBody>
          <a:bodyPr lIns="0" tIns="0" rIns="0" bIns="0" rtlCol="0" anchor="t">
            <a:spAutoFit/>
          </a:bodyPr>
          <a:lstStyle/>
          <a:p>
            <a:pPr algn="l">
              <a:lnSpc>
                <a:spcPts val="7000"/>
              </a:lnSpc>
            </a:pPr>
            <a:r>
              <a:rPr lang="en-US" sz="5000" b="1">
                <a:solidFill>
                  <a:srgbClr val="FFDE59"/>
                </a:solidFill>
                <a:latin typeface="Montserrat Bold"/>
                <a:ea typeface="Montserrat Bold"/>
                <a:cs typeface="Montserrat Bold"/>
                <a:sym typeface="Montserrat Bold"/>
              </a:rPr>
              <a:t>WHERE? </a:t>
            </a:r>
            <a:r>
              <a:rPr lang="en-US" sz="5000">
                <a:solidFill>
                  <a:srgbClr val="FFFFFF"/>
                </a:solidFill>
                <a:latin typeface="Montserrat"/>
                <a:ea typeface="Montserrat"/>
                <a:cs typeface="Montserrat"/>
                <a:sym typeface="Montserrat"/>
              </a:rPr>
              <a:t>In Jerusalem</a:t>
            </a:r>
          </a:p>
          <a:p>
            <a:pPr algn="l">
              <a:lnSpc>
                <a:spcPts val="7000"/>
              </a:lnSpc>
            </a:pPr>
            <a:r>
              <a:rPr lang="en-US" sz="5000" b="1">
                <a:solidFill>
                  <a:srgbClr val="FFDE59"/>
                </a:solidFill>
                <a:latin typeface="Montserrat Bold"/>
                <a:ea typeface="Montserrat Bold"/>
                <a:cs typeface="Montserrat Bold"/>
                <a:sym typeface="Montserrat Bold"/>
              </a:rPr>
              <a:t>WHEN? </a:t>
            </a:r>
            <a:r>
              <a:rPr lang="en-US" sz="5000">
                <a:solidFill>
                  <a:srgbClr val="FFFFFF"/>
                </a:solidFill>
                <a:latin typeface="Montserrat"/>
                <a:ea typeface="Montserrat"/>
                <a:cs typeface="Montserrat"/>
                <a:sym typeface="Montserrat"/>
              </a:rPr>
              <a:t>c.AD 45</a:t>
            </a:r>
          </a:p>
          <a:p>
            <a:pPr algn="l">
              <a:lnSpc>
                <a:spcPts val="7000"/>
              </a:lnSpc>
            </a:pPr>
            <a:r>
              <a:rPr lang="en-US" sz="5000" b="1">
                <a:solidFill>
                  <a:srgbClr val="FFDE59"/>
                </a:solidFill>
                <a:latin typeface="Montserrat Bold"/>
                <a:ea typeface="Montserrat Bold"/>
                <a:cs typeface="Montserrat Bold"/>
                <a:sym typeface="Montserrat Bold"/>
              </a:rPr>
              <a:t>WHY? </a:t>
            </a:r>
            <a:r>
              <a:rPr lang="en-US" sz="5000">
                <a:solidFill>
                  <a:srgbClr val="FFFFFF"/>
                </a:solidFill>
                <a:latin typeface="Montserrat"/>
                <a:ea typeface="Montserrat"/>
                <a:cs typeface="Montserrat"/>
                <a:sym typeface="Montserrat"/>
              </a:rPr>
              <a:t>Because of a revelation (see Acts 11:27-30</a:t>
            </a:r>
            <a:r>
              <a:rPr lang="en-US" sz="5000" b="1">
                <a:solidFill>
                  <a:srgbClr val="FFFFFF"/>
                </a:solidFill>
                <a:latin typeface="Montserrat Bold"/>
                <a:ea typeface="Montserrat Bold"/>
                <a:cs typeface="Montserrat Bold"/>
                <a:sym typeface="Montserrat Bold"/>
              </a:rPr>
              <a:t>)</a:t>
            </a:r>
          </a:p>
          <a:p>
            <a:pPr algn="l">
              <a:lnSpc>
                <a:spcPts val="7000"/>
              </a:lnSpc>
              <a:spcBef>
                <a:spcPct val="0"/>
              </a:spcBef>
            </a:pPr>
            <a:r>
              <a:rPr lang="en-US" sz="5000" b="1">
                <a:solidFill>
                  <a:srgbClr val="FFDE59"/>
                </a:solidFill>
                <a:latin typeface="Montserrat Bold"/>
                <a:ea typeface="Montserrat Bold"/>
                <a:cs typeface="Montserrat Bold"/>
                <a:sym typeface="Montserrat Bold"/>
              </a:rPr>
              <a:t>WHO? </a:t>
            </a:r>
            <a:r>
              <a:rPr lang="en-US" sz="5000">
                <a:solidFill>
                  <a:srgbClr val="FFFFFF"/>
                </a:solidFill>
                <a:latin typeface="Montserrat"/>
                <a:ea typeface="Montserrat"/>
                <a:cs typeface="Montserrat"/>
                <a:sym typeface="Montserrat"/>
              </a:rPr>
              <a:t>Barnabas and Titus</a:t>
            </a:r>
            <a:r>
              <a:rPr lang="en-US" sz="5000" b="1">
                <a:solidFill>
                  <a:srgbClr val="FFDE59"/>
                </a:solidFill>
                <a:latin typeface="Montserrat Bold"/>
                <a:ea typeface="Montserrat Bold"/>
                <a:cs typeface="Montserrat Bold"/>
                <a:sym typeface="Montserrat Bold"/>
              </a:rPr>
              <a:t> </a:t>
            </a:r>
          </a:p>
        </p:txBody>
      </p:sp>
      <p:sp>
        <p:nvSpPr>
          <p:cNvPr id="3" name="TextBox 3"/>
          <p:cNvSpPr txBox="1"/>
          <p:nvPr/>
        </p:nvSpPr>
        <p:spPr>
          <a:xfrm>
            <a:off x="24647" y="914400"/>
            <a:ext cx="17234653" cy="1028700"/>
          </a:xfrm>
          <a:prstGeom prst="rect">
            <a:avLst/>
          </a:prstGeom>
        </p:spPr>
        <p:txBody>
          <a:bodyPr lIns="0" tIns="0" rIns="0" bIns="0" rtlCol="0" anchor="t">
            <a:spAutoFit/>
          </a:bodyPr>
          <a:lstStyle/>
          <a:p>
            <a:pPr algn="ctr">
              <a:lnSpc>
                <a:spcPts val="8400"/>
              </a:lnSpc>
            </a:pPr>
            <a:r>
              <a:rPr lang="en-US" sz="6000" dirty="0">
                <a:solidFill>
                  <a:srgbClr val="FFFFFF"/>
                </a:solidFill>
                <a:latin typeface="Aptos ExtraBold" panose="020B0004020202020204" pitchFamily="34" charset="0"/>
                <a:ea typeface="Gellatio"/>
                <a:cs typeface="Gellatio"/>
                <a:sym typeface="Gellatio"/>
              </a:rPr>
              <a:t>Getting our Bearings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p:cNvGrpSpPr/>
        <p:nvPr/>
      </p:nvGrpSpPr>
      <p:grpSpPr>
        <a:xfrm>
          <a:off x="0" y="0"/>
          <a:ext cx="0" cy="0"/>
          <a:chOff x="0" y="0"/>
          <a:chExt cx="0" cy="0"/>
        </a:xfrm>
      </p:grpSpPr>
      <p:sp>
        <p:nvSpPr>
          <p:cNvPr id="2" name="TextBox 2"/>
          <p:cNvSpPr txBox="1"/>
          <p:nvPr/>
        </p:nvSpPr>
        <p:spPr>
          <a:xfrm>
            <a:off x="1028700" y="2933361"/>
            <a:ext cx="16462209" cy="2298700"/>
          </a:xfrm>
          <a:prstGeom prst="rect">
            <a:avLst/>
          </a:prstGeom>
        </p:spPr>
        <p:txBody>
          <a:bodyPr lIns="0" tIns="0" rIns="0" bIns="0" rtlCol="0" anchor="t">
            <a:spAutoFit/>
          </a:bodyPr>
          <a:lstStyle/>
          <a:p>
            <a:pPr algn="l">
              <a:lnSpc>
                <a:spcPts val="7000"/>
              </a:lnSpc>
            </a:pPr>
            <a:r>
              <a:rPr lang="en-US" sz="5000" b="1">
                <a:solidFill>
                  <a:srgbClr val="FFDE59"/>
                </a:solidFill>
                <a:latin typeface="Montserrat Bold"/>
                <a:ea typeface="Montserrat Bold"/>
                <a:cs typeface="Montserrat Bold"/>
                <a:sym typeface="Montserrat Bold"/>
              </a:rPr>
              <a:t>WHAT HAPPENS?</a:t>
            </a:r>
          </a:p>
          <a:p>
            <a:pPr algn="l">
              <a:lnSpc>
                <a:spcPts val="7000"/>
              </a:lnSpc>
            </a:pPr>
            <a:endParaRPr lang="en-US" sz="5000" b="1">
              <a:solidFill>
                <a:srgbClr val="FFDE59"/>
              </a:solidFill>
              <a:latin typeface="Montserrat Bold"/>
              <a:ea typeface="Montserrat Bold"/>
              <a:cs typeface="Montserrat Bold"/>
              <a:sym typeface="Montserrat Bold"/>
            </a:endParaRPr>
          </a:p>
          <a:p>
            <a:pPr algn="l">
              <a:lnSpc>
                <a:spcPts val="4200"/>
              </a:lnSpc>
              <a:spcBef>
                <a:spcPct val="0"/>
              </a:spcBef>
            </a:pPr>
            <a:endParaRPr lang="en-US" sz="5000" b="1">
              <a:solidFill>
                <a:srgbClr val="FFDE59"/>
              </a:solidFill>
              <a:latin typeface="Montserrat Bold"/>
              <a:ea typeface="Montserrat Bold"/>
              <a:cs typeface="Montserrat Bold"/>
              <a:sym typeface="Montserrat Bold"/>
            </a:endParaRPr>
          </a:p>
        </p:txBody>
      </p:sp>
      <p:sp>
        <p:nvSpPr>
          <p:cNvPr id="3" name="TextBox 3"/>
          <p:cNvSpPr txBox="1"/>
          <p:nvPr/>
        </p:nvSpPr>
        <p:spPr>
          <a:xfrm>
            <a:off x="24647" y="914400"/>
            <a:ext cx="17234653" cy="1028700"/>
          </a:xfrm>
          <a:prstGeom prst="rect">
            <a:avLst/>
          </a:prstGeom>
        </p:spPr>
        <p:txBody>
          <a:bodyPr lIns="0" tIns="0" rIns="0" bIns="0" rtlCol="0" anchor="t">
            <a:spAutoFit/>
          </a:bodyPr>
          <a:lstStyle/>
          <a:p>
            <a:pPr algn="ctr">
              <a:lnSpc>
                <a:spcPts val="8400"/>
              </a:lnSpc>
            </a:pPr>
            <a:r>
              <a:rPr lang="en-US" sz="6000" dirty="0">
                <a:solidFill>
                  <a:srgbClr val="FFFFFF"/>
                </a:solidFill>
                <a:latin typeface="Aptos ExtraBold" panose="020B0004020202020204" pitchFamily="34" charset="0"/>
                <a:ea typeface="Gellatio"/>
                <a:cs typeface="Gellatio"/>
                <a:sym typeface="Gellatio"/>
              </a:rPr>
              <a:t>Getting our Bearings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p:cNvGrpSpPr/>
        <p:nvPr/>
      </p:nvGrpSpPr>
      <p:grpSpPr>
        <a:xfrm>
          <a:off x="0" y="0"/>
          <a:ext cx="0" cy="0"/>
          <a:chOff x="0" y="0"/>
          <a:chExt cx="0" cy="0"/>
        </a:xfrm>
      </p:grpSpPr>
      <p:sp>
        <p:nvSpPr>
          <p:cNvPr id="2" name="TextBox 2"/>
          <p:cNvSpPr txBox="1"/>
          <p:nvPr/>
        </p:nvSpPr>
        <p:spPr>
          <a:xfrm>
            <a:off x="1028700" y="2933361"/>
            <a:ext cx="16462209" cy="2644775"/>
          </a:xfrm>
          <a:prstGeom prst="rect">
            <a:avLst/>
          </a:prstGeom>
        </p:spPr>
        <p:txBody>
          <a:bodyPr lIns="0" tIns="0" rIns="0" bIns="0" rtlCol="0" anchor="t">
            <a:spAutoFit/>
          </a:bodyPr>
          <a:lstStyle/>
          <a:p>
            <a:pPr algn="l">
              <a:lnSpc>
                <a:spcPts val="7000"/>
              </a:lnSpc>
            </a:pPr>
            <a:r>
              <a:rPr lang="en-US" sz="5000" b="1">
                <a:solidFill>
                  <a:srgbClr val="FFDE59"/>
                </a:solidFill>
                <a:latin typeface="Montserrat Bold"/>
                <a:ea typeface="Montserrat Bold"/>
                <a:cs typeface="Montserrat Bold"/>
                <a:sym typeface="Montserrat Bold"/>
              </a:rPr>
              <a:t>WHAT HAPPENS?</a:t>
            </a:r>
          </a:p>
          <a:p>
            <a:pPr algn="l">
              <a:lnSpc>
                <a:spcPts val="4200"/>
              </a:lnSpc>
            </a:pPr>
            <a:endParaRPr lang="en-US" sz="5000" b="1">
              <a:solidFill>
                <a:srgbClr val="FFDE59"/>
              </a:solidFill>
              <a:latin typeface="Montserrat Bold"/>
              <a:ea typeface="Montserrat Bold"/>
              <a:cs typeface="Montserrat Bold"/>
              <a:sym typeface="Montserrat Bold"/>
            </a:endParaRPr>
          </a:p>
          <a:p>
            <a:pPr algn="l">
              <a:lnSpc>
                <a:spcPts val="4899"/>
              </a:lnSpc>
              <a:spcBef>
                <a:spcPct val="0"/>
              </a:spcBef>
            </a:pPr>
            <a:r>
              <a:rPr lang="en-US" sz="3499">
                <a:solidFill>
                  <a:srgbClr val="FFFFFF"/>
                </a:solidFill>
                <a:latin typeface="Montserrat"/>
                <a:ea typeface="Montserrat"/>
                <a:cs typeface="Montserrat"/>
                <a:sym typeface="Montserrat"/>
              </a:rPr>
              <a:t>I went in response to a revelation and, </a:t>
            </a:r>
            <a:r>
              <a:rPr lang="en-US" sz="3499" b="1">
                <a:solidFill>
                  <a:srgbClr val="FFDE59"/>
                </a:solidFill>
                <a:latin typeface="Montserrat Bold"/>
                <a:ea typeface="Montserrat Bold"/>
                <a:cs typeface="Montserrat Bold"/>
                <a:sym typeface="Montserrat Bold"/>
              </a:rPr>
              <a:t>meeting privately</a:t>
            </a:r>
            <a:r>
              <a:rPr lang="en-US" sz="3499">
                <a:solidFill>
                  <a:srgbClr val="FFFFFF"/>
                </a:solidFill>
                <a:latin typeface="Montserrat"/>
                <a:ea typeface="Montserrat"/>
                <a:cs typeface="Montserrat"/>
                <a:sym typeface="Montserrat"/>
              </a:rPr>
              <a:t> with those esteemed as leaders... </a:t>
            </a:r>
            <a:r>
              <a:rPr lang="en-US" sz="3499" b="1">
                <a:solidFill>
                  <a:srgbClr val="FFFFFF"/>
                </a:solidFill>
                <a:latin typeface="Montserrat Bold"/>
                <a:ea typeface="Montserrat Bold"/>
                <a:cs typeface="Montserrat Bold"/>
                <a:sym typeface="Montserrat Bold"/>
              </a:rPr>
              <a:t>(v.2)</a:t>
            </a:r>
          </a:p>
        </p:txBody>
      </p:sp>
      <p:sp>
        <p:nvSpPr>
          <p:cNvPr id="3" name="TextBox 3"/>
          <p:cNvSpPr txBox="1"/>
          <p:nvPr/>
        </p:nvSpPr>
        <p:spPr>
          <a:xfrm>
            <a:off x="24647" y="914400"/>
            <a:ext cx="17234653" cy="1028700"/>
          </a:xfrm>
          <a:prstGeom prst="rect">
            <a:avLst/>
          </a:prstGeom>
        </p:spPr>
        <p:txBody>
          <a:bodyPr lIns="0" tIns="0" rIns="0" bIns="0" rtlCol="0" anchor="t">
            <a:spAutoFit/>
          </a:bodyPr>
          <a:lstStyle/>
          <a:p>
            <a:pPr algn="ctr">
              <a:lnSpc>
                <a:spcPts val="8400"/>
              </a:lnSpc>
            </a:pPr>
            <a:r>
              <a:rPr lang="en-US" sz="6000" dirty="0">
                <a:solidFill>
                  <a:srgbClr val="FFFFFF"/>
                </a:solidFill>
                <a:latin typeface="Aptos ExtraBold" panose="020B0004020202020204" pitchFamily="34" charset="0"/>
                <a:ea typeface="Gellatio"/>
                <a:cs typeface="Gellatio"/>
                <a:sym typeface="Gellatio"/>
              </a:rPr>
              <a:t>Getting our Bearings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p:cNvGrpSpPr/>
        <p:nvPr/>
      </p:nvGrpSpPr>
      <p:grpSpPr>
        <a:xfrm>
          <a:off x="0" y="0"/>
          <a:ext cx="0" cy="0"/>
          <a:chOff x="0" y="0"/>
          <a:chExt cx="0" cy="0"/>
        </a:xfrm>
      </p:grpSpPr>
      <p:sp>
        <p:nvSpPr>
          <p:cNvPr id="4" name="TextBox 4"/>
          <p:cNvSpPr txBox="1"/>
          <p:nvPr/>
        </p:nvSpPr>
        <p:spPr>
          <a:xfrm>
            <a:off x="743768" y="1550192"/>
            <a:ext cx="17234653" cy="1739900"/>
          </a:xfrm>
          <a:prstGeom prst="rect">
            <a:avLst/>
          </a:prstGeom>
        </p:spPr>
        <p:txBody>
          <a:bodyPr lIns="0" tIns="0" rIns="0" bIns="0" rtlCol="0" anchor="t">
            <a:spAutoFit/>
          </a:bodyPr>
          <a:lstStyle/>
          <a:p>
            <a:pPr algn="ctr">
              <a:lnSpc>
                <a:spcPts val="7000"/>
              </a:lnSpc>
            </a:pPr>
            <a:r>
              <a:rPr lang="en-US" sz="5000" b="1">
                <a:solidFill>
                  <a:srgbClr val="FFFFFF"/>
                </a:solidFill>
                <a:latin typeface="Montserrat Bold"/>
                <a:ea typeface="Montserrat Bold"/>
                <a:cs typeface="Montserrat Bold"/>
                <a:sym typeface="Montserrat Bold"/>
              </a:rPr>
              <a:t>THE TRUTH OF THE GOSPEL CAN BE</a:t>
            </a:r>
          </a:p>
          <a:p>
            <a:pPr algn="ctr">
              <a:lnSpc>
                <a:spcPts val="7000"/>
              </a:lnSpc>
            </a:pPr>
            <a:r>
              <a:rPr lang="en-US" sz="5000" b="1">
                <a:solidFill>
                  <a:srgbClr val="FFFFFF"/>
                </a:solidFill>
                <a:latin typeface="Montserrat Bold"/>
                <a:ea typeface="Montserrat Bold"/>
                <a:cs typeface="Montserrat Bold"/>
                <a:sym typeface="Montserrat Bold"/>
              </a:rPr>
              <a:t>UNDERMINED BY </a:t>
            </a:r>
            <a:r>
              <a:rPr lang="en-US" sz="5000" b="1">
                <a:solidFill>
                  <a:srgbClr val="FFDE59"/>
                </a:solidFill>
                <a:latin typeface="Montserrat Bold"/>
                <a:ea typeface="Montserrat Bold"/>
                <a:cs typeface="Montserrat Bold"/>
                <a:sym typeface="Montserrat Bold"/>
              </a:rPr>
              <a:t>WHAT WE BELIEVE </a:t>
            </a:r>
          </a:p>
        </p:txBody>
      </p:sp>
      <p:sp>
        <p:nvSpPr>
          <p:cNvPr id="5" name="TextBox 5"/>
          <p:cNvSpPr txBox="1"/>
          <p:nvPr/>
        </p:nvSpPr>
        <p:spPr>
          <a:xfrm>
            <a:off x="341338" y="386715"/>
            <a:ext cx="17234653" cy="915251"/>
          </a:xfrm>
          <a:prstGeom prst="rect">
            <a:avLst/>
          </a:prstGeom>
        </p:spPr>
        <p:txBody>
          <a:bodyPr lIns="0" tIns="0" rIns="0" bIns="0" rtlCol="0" anchor="t">
            <a:spAutoFit/>
          </a:bodyPr>
          <a:lstStyle/>
          <a:p>
            <a:pPr algn="ctr">
              <a:lnSpc>
                <a:spcPts val="7279"/>
              </a:lnSpc>
            </a:pPr>
            <a:r>
              <a:rPr lang="en-US" sz="6000" dirty="0">
                <a:solidFill>
                  <a:srgbClr val="FFDE59"/>
                </a:solidFill>
                <a:latin typeface="Aptos ExtraBold" panose="020B0004020202020204" pitchFamily="34" charset="0"/>
                <a:ea typeface="Gellatio"/>
                <a:cs typeface="Gellatio"/>
                <a:sym typeface="Gellatio"/>
              </a:rPr>
              <a:t>1st Case Study (v.1-10)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a:extLst>
            <a:ext uri="{FF2B5EF4-FFF2-40B4-BE49-F238E27FC236}">
              <a16:creationId xmlns:a16="http://schemas.microsoft.com/office/drawing/2014/main" id="{EA799C2B-88F4-C1C3-9627-71113486313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845AD95-D440-F53A-677F-745AD91965D1}"/>
              </a:ext>
            </a:extLst>
          </p:cNvPr>
          <p:cNvSpPr/>
          <p:nvPr/>
        </p:nvSpPr>
        <p:spPr>
          <a:xfrm>
            <a:off x="14156315" y="3290092"/>
            <a:ext cx="1092200" cy="2348818"/>
          </a:xfrm>
          <a:custGeom>
            <a:avLst/>
            <a:gdLst/>
            <a:ahLst/>
            <a:cxnLst/>
            <a:rect l="l" t="t" r="r" b="b"/>
            <a:pathLst>
              <a:path w="1092200" h="2348818">
                <a:moveTo>
                  <a:pt x="0" y="0"/>
                </a:moveTo>
                <a:lnTo>
                  <a:pt x="1092201" y="0"/>
                </a:lnTo>
                <a:lnTo>
                  <a:pt x="1092201" y="2348818"/>
                </a:lnTo>
                <a:lnTo>
                  <a:pt x="0" y="234881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a:extLst>
              <a:ext uri="{FF2B5EF4-FFF2-40B4-BE49-F238E27FC236}">
                <a16:creationId xmlns:a16="http://schemas.microsoft.com/office/drawing/2014/main" id="{46D40ACA-D8D4-114A-ABFF-3737F712D32C}"/>
              </a:ext>
            </a:extLst>
          </p:cNvPr>
          <p:cNvSpPr/>
          <p:nvPr/>
        </p:nvSpPr>
        <p:spPr>
          <a:xfrm>
            <a:off x="9144000" y="3960354"/>
            <a:ext cx="4649492" cy="4114800"/>
          </a:xfrm>
          <a:custGeom>
            <a:avLst/>
            <a:gdLst/>
            <a:ahLst/>
            <a:cxnLst/>
            <a:rect l="l" t="t" r="r" b="b"/>
            <a:pathLst>
              <a:path w="4649492" h="4114800">
                <a:moveTo>
                  <a:pt x="0" y="0"/>
                </a:moveTo>
                <a:lnTo>
                  <a:pt x="4649492" y="0"/>
                </a:lnTo>
                <a:lnTo>
                  <a:pt x="4649492"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TextBox 4">
            <a:extLst>
              <a:ext uri="{FF2B5EF4-FFF2-40B4-BE49-F238E27FC236}">
                <a16:creationId xmlns:a16="http://schemas.microsoft.com/office/drawing/2014/main" id="{914F0917-CB93-2EF5-CFD2-E64658450EA0}"/>
              </a:ext>
            </a:extLst>
          </p:cNvPr>
          <p:cNvSpPr txBox="1"/>
          <p:nvPr/>
        </p:nvSpPr>
        <p:spPr>
          <a:xfrm>
            <a:off x="743768" y="1550192"/>
            <a:ext cx="17234653" cy="1739900"/>
          </a:xfrm>
          <a:prstGeom prst="rect">
            <a:avLst/>
          </a:prstGeom>
        </p:spPr>
        <p:txBody>
          <a:bodyPr lIns="0" tIns="0" rIns="0" bIns="0" rtlCol="0" anchor="t">
            <a:spAutoFit/>
          </a:bodyPr>
          <a:lstStyle/>
          <a:p>
            <a:pPr algn="ctr">
              <a:lnSpc>
                <a:spcPts val="7000"/>
              </a:lnSpc>
            </a:pPr>
            <a:r>
              <a:rPr lang="en-US" sz="5000" b="1">
                <a:solidFill>
                  <a:srgbClr val="FFFFFF"/>
                </a:solidFill>
                <a:latin typeface="Montserrat Bold"/>
                <a:ea typeface="Montserrat Bold"/>
                <a:cs typeface="Montserrat Bold"/>
                <a:sym typeface="Montserrat Bold"/>
              </a:rPr>
              <a:t>THE TRUTH OF THE GOSPEL CAN BE</a:t>
            </a:r>
          </a:p>
          <a:p>
            <a:pPr algn="ctr">
              <a:lnSpc>
                <a:spcPts val="7000"/>
              </a:lnSpc>
            </a:pPr>
            <a:r>
              <a:rPr lang="en-US" sz="5000" b="1">
                <a:solidFill>
                  <a:srgbClr val="FFFFFF"/>
                </a:solidFill>
                <a:latin typeface="Montserrat Bold"/>
                <a:ea typeface="Montserrat Bold"/>
                <a:cs typeface="Montserrat Bold"/>
                <a:sym typeface="Montserrat Bold"/>
              </a:rPr>
              <a:t>UNDERMINED BY </a:t>
            </a:r>
            <a:r>
              <a:rPr lang="en-US" sz="5000" b="1">
                <a:solidFill>
                  <a:srgbClr val="FFDE59"/>
                </a:solidFill>
                <a:latin typeface="Montserrat Bold"/>
                <a:ea typeface="Montserrat Bold"/>
                <a:cs typeface="Montserrat Bold"/>
                <a:sym typeface="Montserrat Bold"/>
              </a:rPr>
              <a:t>WHAT WE BELIEVE </a:t>
            </a:r>
          </a:p>
        </p:txBody>
      </p:sp>
      <p:sp>
        <p:nvSpPr>
          <p:cNvPr id="5" name="TextBox 5">
            <a:extLst>
              <a:ext uri="{FF2B5EF4-FFF2-40B4-BE49-F238E27FC236}">
                <a16:creationId xmlns:a16="http://schemas.microsoft.com/office/drawing/2014/main" id="{7B7E6778-CC44-5F75-5D34-0716B16C88BA}"/>
              </a:ext>
            </a:extLst>
          </p:cNvPr>
          <p:cNvSpPr txBox="1"/>
          <p:nvPr/>
        </p:nvSpPr>
        <p:spPr>
          <a:xfrm>
            <a:off x="341338" y="386715"/>
            <a:ext cx="17234653" cy="915251"/>
          </a:xfrm>
          <a:prstGeom prst="rect">
            <a:avLst/>
          </a:prstGeom>
        </p:spPr>
        <p:txBody>
          <a:bodyPr lIns="0" tIns="0" rIns="0" bIns="0" rtlCol="0" anchor="t">
            <a:spAutoFit/>
          </a:bodyPr>
          <a:lstStyle/>
          <a:p>
            <a:pPr algn="ctr">
              <a:lnSpc>
                <a:spcPts val="7279"/>
              </a:lnSpc>
            </a:pPr>
            <a:r>
              <a:rPr lang="en-US" sz="6000" dirty="0">
                <a:solidFill>
                  <a:srgbClr val="FFDE59"/>
                </a:solidFill>
                <a:latin typeface="Aptos ExtraBold" panose="020B0004020202020204" pitchFamily="34" charset="0"/>
                <a:ea typeface="Gellatio"/>
                <a:cs typeface="Gellatio"/>
                <a:sym typeface="Gellatio"/>
              </a:rPr>
              <a:t>1st Case Study (v.1-10)</a:t>
            </a:r>
          </a:p>
        </p:txBody>
      </p:sp>
      <p:sp>
        <p:nvSpPr>
          <p:cNvPr id="6" name="TextBox 6">
            <a:extLst>
              <a:ext uri="{FF2B5EF4-FFF2-40B4-BE49-F238E27FC236}">
                <a16:creationId xmlns:a16="http://schemas.microsoft.com/office/drawing/2014/main" id="{A0D6A699-FB64-AB53-1476-74067B972D3D}"/>
              </a:ext>
            </a:extLst>
          </p:cNvPr>
          <p:cNvSpPr txBox="1"/>
          <p:nvPr/>
        </p:nvSpPr>
        <p:spPr>
          <a:xfrm>
            <a:off x="9907219" y="5067300"/>
            <a:ext cx="3472755" cy="2089150"/>
          </a:xfrm>
          <a:prstGeom prst="rect">
            <a:avLst/>
          </a:prstGeom>
        </p:spPr>
        <p:txBody>
          <a:bodyPr lIns="0" tIns="0" rIns="0" bIns="0" rtlCol="0" anchor="t">
            <a:spAutoFit/>
          </a:bodyPr>
          <a:lstStyle/>
          <a:p>
            <a:pPr algn="ctr">
              <a:lnSpc>
                <a:spcPts val="5600"/>
              </a:lnSpc>
            </a:pPr>
            <a:r>
              <a:rPr lang="en-US" sz="4000" b="1">
                <a:solidFill>
                  <a:srgbClr val="FFDE59"/>
                </a:solidFill>
                <a:latin typeface="Montserrat Bold"/>
                <a:ea typeface="Montserrat Bold"/>
                <a:cs typeface="Montserrat Bold"/>
                <a:sym typeface="Montserrat Bold"/>
              </a:rPr>
              <a:t>Justification </a:t>
            </a:r>
          </a:p>
          <a:p>
            <a:pPr algn="ctr">
              <a:lnSpc>
                <a:spcPts val="5600"/>
              </a:lnSpc>
            </a:pPr>
            <a:r>
              <a:rPr lang="en-US" sz="4000" b="1">
                <a:solidFill>
                  <a:srgbClr val="FFDE59"/>
                </a:solidFill>
                <a:latin typeface="Montserrat Bold"/>
                <a:ea typeface="Montserrat Bold"/>
                <a:cs typeface="Montserrat Bold"/>
                <a:sym typeface="Montserrat Bold"/>
              </a:rPr>
              <a:t>by </a:t>
            </a:r>
          </a:p>
          <a:p>
            <a:pPr algn="ctr">
              <a:lnSpc>
                <a:spcPts val="5600"/>
              </a:lnSpc>
            </a:pPr>
            <a:r>
              <a:rPr lang="en-US" sz="4000" b="1">
                <a:solidFill>
                  <a:srgbClr val="FFDE59"/>
                </a:solidFill>
                <a:latin typeface="Montserrat Bold"/>
                <a:ea typeface="Montserrat Bold"/>
                <a:cs typeface="Montserrat Bold"/>
                <a:sym typeface="Montserrat Bold"/>
              </a:rPr>
              <a:t>Faith</a:t>
            </a:r>
          </a:p>
        </p:txBody>
      </p:sp>
    </p:spTree>
    <p:extLst>
      <p:ext uri="{BB962C8B-B14F-4D97-AF65-F5344CB8AC3E}">
        <p14:creationId xmlns:p14="http://schemas.microsoft.com/office/powerpoint/2010/main" val="204970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p:cNvGrpSpPr/>
        <p:nvPr/>
      </p:nvGrpSpPr>
      <p:grpSpPr>
        <a:xfrm>
          <a:off x="0" y="0"/>
          <a:ext cx="0" cy="0"/>
          <a:chOff x="0" y="0"/>
          <a:chExt cx="0" cy="0"/>
        </a:xfrm>
      </p:grpSpPr>
      <p:sp>
        <p:nvSpPr>
          <p:cNvPr id="2" name="Freeform 2"/>
          <p:cNvSpPr/>
          <p:nvPr/>
        </p:nvSpPr>
        <p:spPr>
          <a:xfrm>
            <a:off x="6723201" y="3290092"/>
            <a:ext cx="5989233" cy="6304456"/>
          </a:xfrm>
          <a:custGeom>
            <a:avLst/>
            <a:gdLst/>
            <a:ahLst/>
            <a:cxnLst/>
            <a:rect l="l" t="t" r="r" b="b"/>
            <a:pathLst>
              <a:path w="5989233" h="6304456">
                <a:moveTo>
                  <a:pt x="0" y="0"/>
                </a:moveTo>
                <a:lnTo>
                  <a:pt x="5989233" y="0"/>
                </a:lnTo>
                <a:lnTo>
                  <a:pt x="5989233" y="6304456"/>
                </a:lnTo>
                <a:lnTo>
                  <a:pt x="0" y="63044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743768" y="1550192"/>
            <a:ext cx="17234653" cy="1739900"/>
          </a:xfrm>
          <a:prstGeom prst="rect">
            <a:avLst/>
          </a:prstGeom>
        </p:spPr>
        <p:txBody>
          <a:bodyPr lIns="0" tIns="0" rIns="0" bIns="0" rtlCol="0" anchor="t">
            <a:spAutoFit/>
          </a:bodyPr>
          <a:lstStyle/>
          <a:p>
            <a:pPr algn="ctr">
              <a:lnSpc>
                <a:spcPts val="7000"/>
              </a:lnSpc>
            </a:pPr>
            <a:r>
              <a:rPr lang="en-US" sz="5000" b="1">
                <a:solidFill>
                  <a:srgbClr val="FFFFFF"/>
                </a:solidFill>
                <a:latin typeface="Montserrat Bold"/>
                <a:ea typeface="Montserrat Bold"/>
                <a:cs typeface="Montserrat Bold"/>
                <a:sym typeface="Montserrat Bold"/>
              </a:rPr>
              <a:t>THE TRUTH OF THE GOSPEL CAN BE</a:t>
            </a:r>
          </a:p>
          <a:p>
            <a:pPr algn="ctr">
              <a:lnSpc>
                <a:spcPts val="7000"/>
              </a:lnSpc>
            </a:pPr>
            <a:r>
              <a:rPr lang="en-US" sz="5000" b="1">
                <a:solidFill>
                  <a:srgbClr val="FFFFFF"/>
                </a:solidFill>
                <a:latin typeface="Montserrat Bold"/>
                <a:ea typeface="Montserrat Bold"/>
                <a:cs typeface="Montserrat Bold"/>
                <a:sym typeface="Montserrat Bold"/>
              </a:rPr>
              <a:t>UNDERMINED BY </a:t>
            </a:r>
            <a:r>
              <a:rPr lang="en-US" sz="5000" b="1">
                <a:solidFill>
                  <a:srgbClr val="FFDE59"/>
                </a:solidFill>
                <a:latin typeface="Montserrat Bold"/>
                <a:ea typeface="Montserrat Bold"/>
                <a:cs typeface="Montserrat Bold"/>
                <a:sym typeface="Montserrat Bold"/>
              </a:rPr>
              <a:t>WHAT WE BELIEVE </a:t>
            </a:r>
          </a:p>
        </p:txBody>
      </p:sp>
      <p:sp>
        <p:nvSpPr>
          <p:cNvPr id="4" name="TextBox 4"/>
          <p:cNvSpPr txBox="1"/>
          <p:nvPr/>
        </p:nvSpPr>
        <p:spPr>
          <a:xfrm>
            <a:off x="341338" y="386715"/>
            <a:ext cx="17234653" cy="915251"/>
          </a:xfrm>
          <a:prstGeom prst="rect">
            <a:avLst/>
          </a:prstGeom>
        </p:spPr>
        <p:txBody>
          <a:bodyPr lIns="0" tIns="0" rIns="0" bIns="0" rtlCol="0" anchor="t">
            <a:spAutoFit/>
          </a:bodyPr>
          <a:lstStyle/>
          <a:p>
            <a:pPr algn="ctr">
              <a:lnSpc>
                <a:spcPts val="7279"/>
              </a:lnSpc>
            </a:pPr>
            <a:r>
              <a:rPr lang="en-US" sz="6000" dirty="0">
                <a:solidFill>
                  <a:srgbClr val="FFDE59"/>
                </a:solidFill>
                <a:latin typeface="Aptos ExtraBold" panose="020B0004020202020204" pitchFamily="34" charset="0"/>
                <a:ea typeface="Gellatio"/>
                <a:cs typeface="Gellatio"/>
                <a:sym typeface="Gellatio"/>
              </a:rPr>
              <a:t>1st Case Study (v.1-10)</a:t>
            </a:r>
          </a:p>
        </p:txBody>
      </p:sp>
      <p:sp>
        <p:nvSpPr>
          <p:cNvPr id="5" name="TextBox 5"/>
          <p:cNvSpPr txBox="1"/>
          <p:nvPr/>
        </p:nvSpPr>
        <p:spPr>
          <a:xfrm>
            <a:off x="5674096" y="6047985"/>
            <a:ext cx="5989233" cy="712470"/>
          </a:xfrm>
          <a:prstGeom prst="rect">
            <a:avLst/>
          </a:prstGeom>
        </p:spPr>
        <p:txBody>
          <a:bodyPr lIns="0" tIns="0" rIns="0" bIns="0" rtlCol="0" anchor="t">
            <a:spAutoFit/>
          </a:bodyPr>
          <a:lstStyle/>
          <a:p>
            <a:pPr algn="ctr">
              <a:lnSpc>
                <a:spcPts val="5880"/>
              </a:lnSpc>
            </a:pPr>
            <a:r>
              <a:rPr lang="en-US" sz="4200" b="1">
                <a:solidFill>
                  <a:srgbClr val="FFDE59"/>
                </a:solidFill>
                <a:latin typeface="Montserrat Bold"/>
                <a:ea typeface="Montserrat Bold"/>
                <a:cs typeface="Montserrat Bold"/>
                <a:sym typeface="Montserrat Bold"/>
              </a:rPr>
              <a:t>SLAVERY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p:cNvGrpSpPr/>
        <p:nvPr/>
      </p:nvGrpSpPr>
      <p:grpSpPr>
        <a:xfrm>
          <a:off x="0" y="0"/>
          <a:ext cx="0" cy="0"/>
          <a:chOff x="0" y="0"/>
          <a:chExt cx="0" cy="0"/>
        </a:xfrm>
      </p:grpSpPr>
      <p:sp>
        <p:nvSpPr>
          <p:cNvPr id="2" name="Freeform 2"/>
          <p:cNvSpPr/>
          <p:nvPr/>
        </p:nvSpPr>
        <p:spPr>
          <a:xfrm>
            <a:off x="1028700" y="1553252"/>
            <a:ext cx="7449244" cy="5810410"/>
          </a:xfrm>
          <a:custGeom>
            <a:avLst/>
            <a:gdLst/>
            <a:ahLst/>
            <a:cxnLst/>
            <a:rect l="l" t="t" r="r" b="b"/>
            <a:pathLst>
              <a:path w="7449244" h="5810410">
                <a:moveTo>
                  <a:pt x="0" y="0"/>
                </a:moveTo>
                <a:lnTo>
                  <a:pt x="7449244" y="0"/>
                </a:lnTo>
                <a:lnTo>
                  <a:pt x="7449244" y="5810410"/>
                </a:lnTo>
                <a:lnTo>
                  <a:pt x="0" y="5810410"/>
                </a:lnTo>
                <a:lnTo>
                  <a:pt x="0" y="0"/>
                </a:lnTo>
                <a:close/>
              </a:path>
            </a:pathLst>
          </a:custGeom>
          <a:blipFill>
            <a:blip r:embed="rId2"/>
            <a:stretch>
              <a:fillRect/>
            </a:stretch>
          </a:blipFill>
        </p:spPr>
        <p:txBody>
          <a:bodyPr/>
          <a:lstStyle/>
          <a:p>
            <a:endParaRPr lang="en-GB"/>
          </a:p>
        </p:txBody>
      </p:sp>
      <p:sp>
        <p:nvSpPr>
          <p:cNvPr id="3" name="Freeform 3"/>
          <p:cNvSpPr/>
          <p:nvPr/>
        </p:nvSpPr>
        <p:spPr>
          <a:xfrm>
            <a:off x="9810056" y="1553252"/>
            <a:ext cx="7449244" cy="5810410"/>
          </a:xfrm>
          <a:custGeom>
            <a:avLst/>
            <a:gdLst/>
            <a:ahLst/>
            <a:cxnLst/>
            <a:rect l="l" t="t" r="r" b="b"/>
            <a:pathLst>
              <a:path w="7449244" h="5810410">
                <a:moveTo>
                  <a:pt x="0" y="0"/>
                </a:moveTo>
                <a:lnTo>
                  <a:pt x="7449244" y="0"/>
                </a:lnTo>
                <a:lnTo>
                  <a:pt x="7449244" y="5810410"/>
                </a:lnTo>
                <a:lnTo>
                  <a:pt x="0" y="5810410"/>
                </a:lnTo>
                <a:lnTo>
                  <a:pt x="0" y="0"/>
                </a:lnTo>
                <a:close/>
              </a:path>
            </a:pathLst>
          </a:custGeom>
          <a:blipFill>
            <a:blip r:embed="rId2"/>
            <a:stretch>
              <a:fillRect/>
            </a:stretch>
          </a:blipFill>
        </p:spPr>
        <p:txBody>
          <a:bodyPr/>
          <a:lstStyle/>
          <a:p>
            <a:endParaRPr lang="en-GB"/>
          </a:p>
        </p:txBody>
      </p:sp>
      <p:sp>
        <p:nvSpPr>
          <p:cNvPr id="4" name="TextBox 4"/>
          <p:cNvSpPr txBox="1"/>
          <p:nvPr/>
        </p:nvSpPr>
        <p:spPr>
          <a:xfrm>
            <a:off x="1028700" y="3808913"/>
            <a:ext cx="7449244" cy="2198370"/>
          </a:xfrm>
          <a:prstGeom prst="rect">
            <a:avLst/>
          </a:prstGeom>
        </p:spPr>
        <p:txBody>
          <a:bodyPr lIns="0" tIns="0" rIns="0" bIns="0" rtlCol="0" anchor="t">
            <a:spAutoFit/>
          </a:bodyPr>
          <a:lstStyle/>
          <a:p>
            <a:pPr algn="ctr">
              <a:lnSpc>
                <a:spcPts val="5880"/>
              </a:lnSpc>
            </a:pPr>
            <a:r>
              <a:rPr lang="en-US" sz="4200" b="1">
                <a:solidFill>
                  <a:srgbClr val="000000"/>
                </a:solidFill>
                <a:latin typeface="Montserrat Bold"/>
                <a:ea typeface="Montserrat Bold"/>
                <a:cs typeface="Montserrat Bold"/>
                <a:sym typeface="Montserrat Bold"/>
              </a:rPr>
              <a:t>Things I do to </a:t>
            </a:r>
          </a:p>
          <a:p>
            <a:pPr algn="ctr">
              <a:lnSpc>
                <a:spcPts val="5880"/>
              </a:lnSpc>
            </a:pPr>
            <a:r>
              <a:rPr lang="en-US" sz="4200" b="1">
                <a:solidFill>
                  <a:srgbClr val="000000"/>
                </a:solidFill>
                <a:latin typeface="Montserrat Bold"/>
                <a:ea typeface="Montserrat Bold"/>
                <a:cs typeface="Montserrat Bold"/>
                <a:sym typeface="Montserrat Bold"/>
              </a:rPr>
              <a:t>make me </a:t>
            </a:r>
          </a:p>
          <a:p>
            <a:pPr algn="ctr">
              <a:lnSpc>
                <a:spcPts val="5880"/>
              </a:lnSpc>
            </a:pPr>
            <a:r>
              <a:rPr lang="en-US" sz="4200" b="1">
                <a:solidFill>
                  <a:srgbClr val="000000"/>
                </a:solidFill>
                <a:latin typeface="Montserrat Bold"/>
                <a:ea typeface="Montserrat Bold"/>
                <a:cs typeface="Montserrat Bold"/>
                <a:sym typeface="Montserrat Bold"/>
              </a:rPr>
              <a:t>right with God</a:t>
            </a:r>
          </a:p>
        </p:txBody>
      </p:sp>
      <p:sp>
        <p:nvSpPr>
          <p:cNvPr id="5" name="TextBox 5"/>
          <p:cNvSpPr txBox="1"/>
          <p:nvPr/>
        </p:nvSpPr>
        <p:spPr>
          <a:xfrm>
            <a:off x="9810056" y="3634740"/>
            <a:ext cx="7449244" cy="2941320"/>
          </a:xfrm>
          <a:prstGeom prst="rect">
            <a:avLst/>
          </a:prstGeom>
        </p:spPr>
        <p:txBody>
          <a:bodyPr lIns="0" tIns="0" rIns="0" bIns="0" rtlCol="0" anchor="t">
            <a:spAutoFit/>
          </a:bodyPr>
          <a:lstStyle/>
          <a:p>
            <a:pPr algn="ctr">
              <a:lnSpc>
                <a:spcPts val="5880"/>
              </a:lnSpc>
            </a:pPr>
            <a:r>
              <a:rPr lang="en-US" sz="4200" b="1">
                <a:solidFill>
                  <a:srgbClr val="000000"/>
                </a:solidFill>
                <a:latin typeface="Montserrat Bold"/>
                <a:ea typeface="Montserrat Bold"/>
                <a:cs typeface="Montserrat Bold"/>
                <a:sym typeface="Montserrat Bold"/>
              </a:rPr>
              <a:t>Things I do </a:t>
            </a:r>
          </a:p>
          <a:p>
            <a:pPr algn="ctr">
              <a:lnSpc>
                <a:spcPts val="5880"/>
              </a:lnSpc>
            </a:pPr>
            <a:r>
              <a:rPr lang="en-US" sz="4200" b="1">
                <a:solidFill>
                  <a:srgbClr val="000000"/>
                </a:solidFill>
                <a:latin typeface="Montserrat Bold"/>
                <a:ea typeface="Montserrat Bold"/>
                <a:cs typeface="Montserrat Bold"/>
                <a:sym typeface="Montserrat Bold"/>
              </a:rPr>
              <a:t>because I am</a:t>
            </a:r>
          </a:p>
          <a:p>
            <a:pPr algn="ctr">
              <a:lnSpc>
                <a:spcPts val="5880"/>
              </a:lnSpc>
            </a:pPr>
            <a:r>
              <a:rPr lang="en-US" sz="4200" b="1">
                <a:solidFill>
                  <a:srgbClr val="000000"/>
                </a:solidFill>
                <a:latin typeface="Montserrat Bold"/>
                <a:ea typeface="Montserrat Bold"/>
                <a:cs typeface="Montserrat Bold"/>
                <a:sym typeface="Montserrat Bold"/>
              </a:rPr>
              <a:t>right </a:t>
            </a:r>
          </a:p>
          <a:p>
            <a:pPr algn="ctr">
              <a:lnSpc>
                <a:spcPts val="5880"/>
              </a:lnSpc>
            </a:pPr>
            <a:r>
              <a:rPr lang="en-US" sz="4200" b="1">
                <a:solidFill>
                  <a:srgbClr val="000000"/>
                </a:solidFill>
                <a:latin typeface="Montserrat Bold"/>
                <a:ea typeface="Montserrat Bold"/>
                <a:cs typeface="Montserrat Bold"/>
                <a:sym typeface="Montserrat Bold"/>
              </a:rPr>
              <a:t>with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a:extLst>
            <a:ext uri="{FF2B5EF4-FFF2-40B4-BE49-F238E27FC236}">
              <a16:creationId xmlns:a16="http://schemas.microsoft.com/office/drawing/2014/main" id="{22E82A21-4A14-0123-4136-7585CB1EDD4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FC38722-4C71-FE26-A15A-9F5C53BB16AC}"/>
              </a:ext>
            </a:extLst>
          </p:cNvPr>
          <p:cNvSpPr/>
          <p:nvPr/>
        </p:nvSpPr>
        <p:spPr>
          <a:xfrm>
            <a:off x="1028700" y="1553252"/>
            <a:ext cx="7449244" cy="5810410"/>
          </a:xfrm>
          <a:custGeom>
            <a:avLst/>
            <a:gdLst/>
            <a:ahLst/>
            <a:cxnLst/>
            <a:rect l="l" t="t" r="r" b="b"/>
            <a:pathLst>
              <a:path w="7449244" h="5810410">
                <a:moveTo>
                  <a:pt x="0" y="0"/>
                </a:moveTo>
                <a:lnTo>
                  <a:pt x="7449244" y="0"/>
                </a:lnTo>
                <a:lnTo>
                  <a:pt x="7449244" y="5810410"/>
                </a:lnTo>
                <a:lnTo>
                  <a:pt x="0" y="5810410"/>
                </a:lnTo>
                <a:lnTo>
                  <a:pt x="0" y="0"/>
                </a:lnTo>
                <a:close/>
              </a:path>
            </a:pathLst>
          </a:custGeom>
          <a:blipFill>
            <a:blip r:embed="rId2"/>
            <a:stretch>
              <a:fillRect/>
            </a:stretch>
          </a:blipFill>
        </p:spPr>
        <p:txBody>
          <a:bodyPr/>
          <a:lstStyle/>
          <a:p>
            <a:endParaRPr lang="en-GB"/>
          </a:p>
        </p:txBody>
      </p:sp>
      <p:sp>
        <p:nvSpPr>
          <p:cNvPr id="4" name="TextBox 4">
            <a:extLst>
              <a:ext uri="{FF2B5EF4-FFF2-40B4-BE49-F238E27FC236}">
                <a16:creationId xmlns:a16="http://schemas.microsoft.com/office/drawing/2014/main" id="{CD003D04-A11E-3B22-8BE7-5F567DD08DD0}"/>
              </a:ext>
            </a:extLst>
          </p:cNvPr>
          <p:cNvSpPr txBox="1"/>
          <p:nvPr/>
        </p:nvSpPr>
        <p:spPr>
          <a:xfrm>
            <a:off x="1028700" y="3808913"/>
            <a:ext cx="7449244" cy="2198370"/>
          </a:xfrm>
          <a:prstGeom prst="rect">
            <a:avLst/>
          </a:prstGeom>
        </p:spPr>
        <p:txBody>
          <a:bodyPr lIns="0" tIns="0" rIns="0" bIns="0" rtlCol="0" anchor="t">
            <a:spAutoFit/>
          </a:bodyPr>
          <a:lstStyle/>
          <a:p>
            <a:pPr algn="ctr">
              <a:lnSpc>
                <a:spcPts val="5880"/>
              </a:lnSpc>
            </a:pPr>
            <a:r>
              <a:rPr lang="en-US" sz="4200" b="1">
                <a:solidFill>
                  <a:srgbClr val="000000"/>
                </a:solidFill>
                <a:latin typeface="Montserrat Bold"/>
                <a:ea typeface="Montserrat Bold"/>
                <a:cs typeface="Montserrat Bold"/>
                <a:sym typeface="Montserrat Bold"/>
              </a:rPr>
              <a:t>Things I do to </a:t>
            </a:r>
          </a:p>
          <a:p>
            <a:pPr algn="ctr">
              <a:lnSpc>
                <a:spcPts val="5880"/>
              </a:lnSpc>
            </a:pPr>
            <a:r>
              <a:rPr lang="en-US" sz="4200" b="1">
                <a:solidFill>
                  <a:srgbClr val="000000"/>
                </a:solidFill>
                <a:latin typeface="Montserrat Bold"/>
                <a:ea typeface="Montserrat Bold"/>
                <a:cs typeface="Montserrat Bold"/>
                <a:sym typeface="Montserrat Bold"/>
              </a:rPr>
              <a:t>make me </a:t>
            </a:r>
          </a:p>
          <a:p>
            <a:pPr algn="ctr">
              <a:lnSpc>
                <a:spcPts val="5880"/>
              </a:lnSpc>
            </a:pPr>
            <a:r>
              <a:rPr lang="en-US" sz="4200" b="1">
                <a:solidFill>
                  <a:srgbClr val="000000"/>
                </a:solidFill>
                <a:latin typeface="Montserrat Bold"/>
                <a:ea typeface="Montserrat Bold"/>
                <a:cs typeface="Montserrat Bold"/>
                <a:sym typeface="Montserrat Bold"/>
              </a:rPr>
              <a:t>right with God</a:t>
            </a:r>
          </a:p>
        </p:txBody>
      </p:sp>
      <p:sp>
        <p:nvSpPr>
          <p:cNvPr id="6" name="Rectangle: Rounded Corners 5">
            <a:extLst>
              <a:ext uri="{FF2B5EF4-FFF2-40B4-BE49-F238E27FC236}">
                <a16:creationId xmlns:a16="http://schemas.microsoft.com/office/drawing/2014/main" id="{DB7FB1A4-5EC7-FFD1-CBEE-8337E8A8B943}"/>
              </a:ext>
            </a:extLst>
          </p:cNvPr>
          <p:cNvSpPr/>
          <p:nvPr/>
        </p:nvSpPr>
        <p:spPr>
          <a:xfrm>
            <a:off x="8935144" y="2171643"/>
            <a:ext cx="4114800" cy="220980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tx1"/>
                </a:solidFill>
              </a:rPr>
              <a:t>BIBLE READING</a:t>
            </a:r>
          </a:p>
        </p:txBody>
      </p:sp>
      <p:sp>
        <p:nvSpPr>
          <p:cNvPr id="8" name="Rectangle: Rounded Corners 7">
            <a:extLst>
              <a:ext uri="{FF2B5EF4-FFF2-40B4-BE49-F238E27FC236}">
                <a16:creationId xmlns:a16="http://schemas.microsoft.com/office/drawing/2014/main" id="{91A96FCC-019C-4398-3C9C-20BCE7392972}"/>
              </a:ext>
            </a:extLst>
          </p:cNvPr>
          <p:cNvSpPr/>
          <p:nvPr/>
        </p:nvSpPr>
        <p:spPr>
          <a:xfrm>
            <a:off x="13411200" y="2198370"/>
            <a:ext cx="4114800" cy="220980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tx1"/>
                </a:solidFill>
              </a:rPr>
              <a:t>BAPTISM</a:t>
            </a:r>
          </a:p>
        </p:txBody>
      </p:sp>
      <p:sp>
        <p:nvSpPr>
          <p:cNvPr id="10" name="Rectangle: Rounded Corners 9">
            <a:extLst>
              <a:ext uri="{FF2B5EF4-FFF2-40B4-BE49-F238E27FC236}">
                <a16:creationId xmlns:a16="http://schemas.microsoft.com/office/drawing/2014/main" id="{0C5534C2-350B-6CC1-DEF1-FDBE91F7F868}"/>
              </a:ext>
            </a:extLst>
          </p:cNvPr>
          <p:cNvSpPr/>
          <p:nvPr/>
        </p:nvSpPr>
        <p:spPr>
          <a:xfrm>
            <a:off x="8930595" y="4875656"/>
            <a:ext cx="4114800" cy="220980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tx1"/>
                </a:solidFill>
              </a:rPr>
              <a:t>SERVING</a:t>
            </a:r>
          </a:p>
        </p:txBody>
      </p:sp>
      <p:sp>
        <p:nvSpPr>
          <p:cNvPr id="12" name="Rectangle: Rounded Corners 11">
            <a:extLst>
              <a:ext uri="{FF2B5EF4-FFF2-40B4-BE49-F238E27FC236}">
                <a16:creationId xmlns:a16="http://schemas.microsoft.com/office/drawing/2014/main" id="{E7354523-0C90-A5B0-1040-2D7014B28C9F}"/>
              </a:ext>
            </a:extLst>
          </p:cNvPr>
          <p:cNvSpPr/>
          <p:nvPr/>
        </p:nvSpPr>
        <p:spPr>
          <a:xfrm>
            <a:off x="13411200" y="4885323"/>
            <a:ext cx="4114800" cy="220980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tx1"/>
                </a:solidFill>
              </a:rPr>
              <a:t>OVERCOMING SIN</a:t>
            </a:r>
          </a:p>
        </p:txBody>
      </p:sp>
      <p:sp>
        <p:nvSpPr>
          <p:cNvPr id="13" name="Arrow: Curved Down 12">
            <a:extLst>
              <a:ext uri="{FF2B5EF4-FFF2-40B4-BE49-F238E27FC236}">
                <a16:creationId xmlns:a16="http://schemas.microsoft.com/office/drawing/2014/main" id="{61BC74A3-E53A-8450-847E-C0347FC9C2A6}"/>
              </a:ext>
            </a:extLst>
          </p:cNvPr>
          <p:cNvSpPr/>
          <p:nvPr/>
        </p:nvSpPr>
        <p:spPr>
          <a:xfrm flipH="1">
            <a:off x="6934200" y="394622"/>
            <a:ext cx="6591868" cy="2020949"/>
          </a:xfrm>
          <a:prstGeom prst="curvedDown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406509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a:extLst>
            <a:ext uri="{FF2B5EF4-FFF2-40B4-BE49-F238E27FC236}">
              <a16:creationId xmlns:a16="http://schemas.microsoft.com/office/drawing/2014/main" id="{B0125E7D-80DD-1815-F2E7-64E11886DF6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643DA37-C328-478F-4406-F7ADDA2D59BB}"/>
              </a:ext>
            </a:extLst>
          </p:cNvPr>
          <p:cNvSpPr/>
          <p:nvPr/>
        </p:nvSpPr>
        <p:spPr>
          <a:xfrm>
            <a:off x="1028700" y="1553252"/>
            <a:ext cx="7449244" cy="5810410"/>
          </a:xfrm>
          <a:custGeom>
            <a:avLst/>
            <a:gdLst/>
            <a:ahLst/>
            <a:cxnLst/>
            <a:rect l="l" t="t" r="r" b="b"/>
            <a:pathLst>
              <a:path w="7449244" h="5810410">
                <a:moveTo>
                  <a:pt x="0" y="0"/>
                </a:moveTo>
                <a:lnTo>
                  <a:pt x="7449244" y="0"/>
                </a:lnTo>
                <a:lnTo>
                  <a:pt x="7449244" y="5810410"/>
                </a:lnTo>
                <a:lnTo>
                  <a:pt x="0" y="5810410"/>
                </a:lnTo>
                <a:lnTo>
                  <a:pt x="0" y="0"/>
                </a:lnTo>
                <a:close/>
              </a:path>
            </a:pathLst>
          </a:custGeom>
          <a:blipFill>
            <a:blip r:embed="rId2"/>
            <a:stretch>
              <a:fillRect/>
            </a:stretch>
          </a:blipFill>
        </p:spPr>
        <p:txBody>
          <a:bodyPr/>
          <a:lstStyle/>
          <a:p>
            <a:endParaRPr lang="en-GB"/>
          </a:p>
        </p:txBody>
      </p:sp>
      <p:sp>
        <p:nvSpPr>
          <p:cNvPr id="4" name="TextBox 4">
            <a:extLst>
              <a:ext uri="{FF2B5EF4-FFF2-40B4-BE49-F238E27FC236}">
                <a16:creationId xmlns:a16="http://schemas.microsoft.com/office/drawing/2014/main" id="{6573E239-7638-EB68-D742-95E94385CF4D}"/>
              </a:ext>
            </a:extLst>
          </p:cNvPr>
          <p:cNvSpPr txBox="1"/>
          <p:nvPr/>
        </p:nvSpPr>
        <p:spPr>
          <a:xfrm>
            <a:off x="1028700" y="3808913"/>
            <a:ext cx="7449244" cy="2198370"/>
          </a:xfrm>
          <a:prstGeom prst="rect">
            <a:avLst/>
          </a:prstGeom>
        </p:spPr>
        <p:txBody>
          <a:bodyPr lIns="0" tIns="0" rIns="0" bIns="0" rtlCol="0" anchor="t">
            <a:spAutoFit/>
          </a:bodyPr>
          <a:lstStyle/>
          <a:p>
            <a:pPr algn="ctr">
              <a:lnSpc>
                <a:spcPts val="5880"/>
              </a:lnSpc>
            </a:pPr>
            <a:r>
              <a:rPr lang="en-US" sz="4200" b="1">
                <a:solidFill>
                  <a:srgbClr val="000000"/>
                </a:solidFill>
                <a:latin typeface="Montserrat Bold"/>
                <a:ea typeface="Montserrat Bold"/>
                <a:cs typeface="Montserrat Bold"/>
                <a:sym typeface="Montserrat Bold"/>
              </a:rPr>
              <a:t>Things I do to </a:t>
            </a:r>
          </a:p>
          <a:p>
            <a:pPr algn="ctr">
              <a:lnSpc>
                <a:spcPts val="5880"/>
              </a:lnSpc>
            </a:pPr>
            <a:r>
              <a:rPr lang="en-US" sz="4200" b="1">
                <a:solidFill>
                  <a:srgbClr val="000000"/>
                </a:solidFill>
                <a:latin typeface="Montserrat Bold"/>
                <a:ea typeface="Montserrat Bold"/>
                <a:cs typeface="Montserrat Bold"/>
                <a:sym typeface="Montserrat Bold"/>
              </a:rPr>
              <a:t>make me </a:t>
            </a:r>
          </a:p>
          <a:p>
            <a:pPr algn="ctr">
              <a:lnSpc>
                <a:spcPts val="5880"/>
              </a:lnSpc>
            </a:pPr>
            <a:r>
              <a:rPr lang="en-US" sz="4200" b="1">
                <a:solidFill>
                  <a:srgbClr val="000000"/>
                </a:solidFill>
                <a:latin typeface="Montserrat Bold"/>
                <a:ea typeface="Montserrat Bold"/>
                <a:cs typeface="Montserrat Bold"/>
                <a:sym typeface="Montserrat Bold"/>
              </a:rPr>
              <a:t>right with God</a:t>
            </a:r>
          </a:p>
        </p:txBody>
      </p:sp>
      <p:sp>
        <p:nvSpPr>
          <p:cNvPr id="6" name="Rectangle: Rounded Corners 5">
            <a:extLst>
              <a:ext uri="{FF2B5EF4-FFF2-40B4-BE49-F238E27FC236}">
                <a16:creationId xmlns:a16="http://schemas.microsoft.com/office/drawing/2014/main" id="{E5975EA4-3284-FBC1-C2B0-9385BB9007AE}"/>
              </a:ext>
            </a:extLst>
          </p:cNvPr>
          <p:cNvSpPr/>
          <p:nvPr/>
        </p:nvSpPr>
        <p:spPr>
          <a:xfrm>
            <a:off x="8935144" y="2693937"/>
            <a:ext cx="4114800" cy="220980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tx1"/>
                </a:solidFill>
              </a:rPr>
              <a:t>FAITH IN JESUS’ GOSPEL OF GRACE</a:t>
            </a:r>
          </a:p>
        </p:txBody>
      </p:sp>
      <p:sp>
        <p:nvSpPr>
          <p:cNvPr id="13" name="Arrow: Curved Down 12">
            <a:extLst>
              <a:ext uri="{FF2B5EF4-FFF2-40B4-BE49-F238E27FC236}">
                <a16:creationId xmlns:a16="http://schemas.microsoft.com/office/drawing/2014/main" id="{4215B299-C47E-CE57-E4E7-4FB904ED4051}"/>
              </a:ext>
            </a:extLst>
          </p:cNvPr>
          <p:cNvSpPr/>
          <p:nvPr/>
        </p:nvSpPr>
        <p:spPr>
          <a:xfrm flipH="1">
            <a:off x="4400676" y="431585"/>
            <a:ext cx="6591868" cy="2020949"/>
          </a:xfrm>
          <a:prstGeom prst="curvedDown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385474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a:extLst>
            <a:ext uri="{FF2B5EF4-FFF2-40B4-BE49-F238E27FC236}">
              <a16:creationId xmlns:a16="http://schemas.microsoft.com/office/drawing/2014/main" id="{183B1F51-1534-500C-6A02-1B500121E48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DEA4C98-BED6-7DEE-0DE0-AC452802B031}"/>
              </a:ext>
            </a:extLst>
          </p:cNvPr>
          <p:cNvSpPr/>
          <p:nvPr/>
        </p:nvSpPr>
        <p:spPr>
          <a:xfrm>
            <a:off x="1028700" y="1553252"/>
            <a:ext cx="7449244" cy="5810410"/>
          </a:xfrm>
          <a:custGeom>
            <a:avLst/>
            <a:gdLst/>
            <a:ahLst/>
            <a:cxnLst/>
            <a:rect l="l" t="t" r="r" b="b"/>
            <a:pathLst>
              <a:path w="7449244" h="5810410">
                <a:moveTo>
                  <a:pt x="0" y="0"/>
                </a:moveTo>
                <a:lnTo>
                  <a:pt x="7449244" y="0"/>
                </a:lnTo>
                <a:lnTo>
                  <a:pt x="7449244" y="5810410"/>
                </a:lnTo>
                <a:lnTo>
                  <a:pt x="0" y="5810410"/>
                </a:lnTo>
                <a:lnTo>
                  <a:pt x="0" y="0"/>
                </a:lnTo>
                <a:close/>
              </a:path>
            </a:pathLst>
          </a:custGeom>
          <a:blipFill>
            <a:blip r:embed="rId2"/>
            <a:stretch>
              <a:fillRect/>
            </a:stretch>
          </a:blipFill>
        </p:spPr>
        <p:txBody>
          <a:bodyPr/>
          <a:lstStyle/>
          <a:p>
            <a:endParaRPr lang="en-GB"/>
          </a:p>
        </p:txBody>
      </p:sp>
      <p:sp>
        <p:nvSpPr>
          <p:cNvPr id="3" name="Freeform 3">
            <a:extLst>
              <a:ext uri="{FF2B5EF4-FFF2-40B4-BE49-F238E27FC236}">
                <a16:creationId xmlns:a16="http://schemas.microsoft.com/office/drawing/2014/main" id="{962FFB61-AEEB-F5CD-62E9-1212B3792C0A}"/>
              </a:ext>
            </a:extLst>
          </p:cNvPr>
          <p:cNvSpPr/>
          <p:nvPr/>
        </p:nvSpPr>
        <p:spPr>
          <a:xfrm>
            <a:off x="9810056" y="1553252"/>
            <a:ext cx="7449244" cy="5810410"/>
          </a:xfrm>
          <a:custGeom>
            <a:avLst/>
            <a:gdLst/>
            <a:ahLst/>
            <a:cxnLst/>
            <a:rect l="l" t="t" r="r" b="b"/>
            <a:pathLst>
              <a:path w="7449244" h="5810410">
                <a:moveTo>
                  <a:pt x="0" y="0"/>
                </a:moveTo>
                <a:lnTo>
                  <a:pt x="7449244" y="0"/>
                </a:lnTo>
                <a:lnTo>
                  <a:pt x="7449244" y="5810410"/>
                </a:lnTo>
                <a:lnTo>
                  <a:pt x="0" y="5810410"/>
                </a:lnTo>
                <a:lnTo>
                  <a:pt x="0" y="0"/>
                </a:lnTo>
                <a:close/>
              </a:path>
            </a:pathLst>
          </a:custGeom>
          <a:blipFill>
            <a:blip r:embed="rId2"/>
            <a:stretch>
              <a:fillRect/>
            </a:stretch>
          </a:blipFill>
        </p:spPr>
        <p:txBody>
          <a:bodyPr/>
          <a:lstStyle/>
          <a:p>
            <a:endParaRPr lang="en-GB"/>
          </a:p>
        </p:txBody>
      </p:sp>
      <p:sp>
        <p:nvSpPr>
          <p:cNvPr id="4" name="TextBox 4">
            <a:extLst>
              <a:ext uri="{FF2B5EF4-FFF2-40B4-BE49-F238E27FC236}">
                <a16:creationId xmlns:a16="http://schemas.microsoft.com/office/drawing/2014/main" id="{B7A8C989-6B14-36A7-D603-7B908B512938}"/>
              </a:ext>
            </a:extLst>
          </p:cNvPr>
          <p:cNvSpPr txBox="1"/>
          <p:nvPr/>
        </p:nvSpPr>
        <p:spPr>
          <a:xfrm>
            <a:off x="1028700" y="3808913"/>
            <a:ext cx="7449244" cy="2198370"/>
          </a:xfrm>
          <a:prstGeom prst="rect">
            <a:avLst/>
          </a:prstGeom>
        </p:spPr>
        <p:txBody>
          <a:bodyPr lIns="0" tIns="0" rIns="0" bIns="0" rtlCol="0" anchor="t">
            <a:spAutoFit/>
          </a:bodyPr>
          <a:lstStyle/>
          <a:p>
            <a:pPr algn="ctr">
              <a:lnSpc>
                <a:spcPts val="5880"/>
              </a:lnSpc>
            </a:pPr>
            <a:r>
              <a:rPr lang="en-US" sz="4200" b="1">
                <a:solidFill>
                  <a:srgbClr val="000000"/>
                </a:solidFill>
                <a:latin typeface="Montserrat Bold"/>
                <a:ea typeface="Montserrat Bold"/>
                <a:cs typeface="Montserrat Bold"/>
                <a:sym typeface="Montserrat Bold"/>
              </a:rPr>
              <a:t>Things I do to </a:t>
            </a:r>
          </a:p>
          <a:p>
            <a:pPr algn="ctr">
              <a:lnSpc>
                <a:spcPts val="5880"/>
              </a:lnSpc>
            </a:pPr>
            <a:r>
              <a:rPr lang="en-US" sz="4200" b="1">
                <a:solidFill>
                  <a:srgbClr val="000000"/>
                </a:solidFill>
                <a:latin typeface="Montserrat Bold"/>
                <a:ea typeface="Montserrat Bold"/>
                <a:cs typeface="Montserrat Bold"/>
                <a:sym typeface="Montserrat Bold"/>
              </a:rPr>
              <a:t>make me </a:t>
            </a:r>
          </a:p>
          <a:p>
            <a:pPr algn="ctr">
              <a:lnSpc>
                <a:spcPts val="5880"/>
              </a:lnSpc>
            </a:pPr>
            <a:r>
              <a:rPr lang="en-US" sz="4200" b="1">
                <a:solidFill>
                  <a:srgbClr val="000000"/>
                </a:solidFill>
                <a:latin typeface="Montserrat Bold"/>
                <a:ea typeface="Montserrat Bold"/>
                <a:cs typeface="Montserrat Bold"/>
                <a:sym typeface="Montserrat Bold"/>
              </a:rPr>
              <a:t>right with God</a:t>
            </a:r>
          </a:p>
        </p:txBody>
      </p:sp>
      <p:sp>
        <p:nvSpPr>
          <p:cNvPr id="5" name="TextBox 5">
            <a:extLst>
              <a:ext uri="{FF2B5EF4-FFF2-40B4-BE49-F238E27FC236}">
                <a16:creationId xmlns:a16="http://schemas.microsoft.com/office/drawing/2014/main" id="{18AC38E0-1161-D5FF-163A-27C861DE6A45}"/>
              </a:ext>
            </a:extLst>
          </p:cNvPr>
          <p:cNvSpPr txBox="1"/>
          <p:nvPr/>
        </p:nvSpPr>
        <p:spPr>
          <a:xfrm>
            <a:off x="9810056" y="3634740"/>
            <a:ext cx="7449244" cy="2941320"/>
          </a:xfrm>
          <a:prstGeom prst="rect">
            <a:avLst/>
          </a:prstGeom>
        </p:spPr>
        <p:txBody>
          <a:bodyPr lIns="0" tIns="0" rIns="0" bIns="0" rtlCol="0" anchor="t">
            <a:spAutoFit/>
          </a:bodyPr>
          <a:lstStyle/>
          <a:p>
            <a:pPr algn="ctr">
              <a:lnSpc>
                <a:spcPts val="5880"/>
              </a:lnSpc>
            </a:pPr>
            <a:r>
              <a:rPr lang="en-US" sz="4200" b="1">
                <a:solidFill>
                  <a:srgbClr val="000000"/>
                </a:solidFill>
                <a:latin typeface="Montserrat Bold"/>
                <a:ea typeface="Montserrat Bold"/>
                <a:cs typeface="Montserrat Bold"/>
                <a:sym typeface="Montserrat Bold"/>
              </a:rPr>
              <a:t>Things I do </a:t>
            </a:r>
          </a:p>
          <a:p>
            <a:pPr algn="ctr">
              <a:lnSpc>
                <a:spcPts val="5880"/>
              </a:lnSpc>
            </a:pPr>
            <a:r>
              <a:rPr lang="en-US" sz="4200" b="1">
                <a:solidFill>
                  <a:srgbClr val="000000"/>
                </a:solidFill>
                <a:latin typeface="Montserrat Bold"/>
                <a:ea typeface="Montserrat Bold"/>
                <a:cs typeface="Montserrat Bold"/>
                <a:sym typeface="Montserrat Bold"/>
              </a:rPr>
              <a:t>because I am</a:t>
            </a:r>
          </a:p>
          <a:p>
            <a:pPr algn="ctr">
              <a:lnSpc>
                <a:spcPts val="5880"/>
              </a:lnSpc>
            </a:pPr>
            <a:r>
              <a:rPr lang="en-US" sz="4200" b="1">
                <a:solidFill>
                  <a:srgbClr val="000000"/>
                </a:solidFill>
                <a:latin typeface="Montserrat Bold"/>
                <a:ea typeface="Montserrat Bold"/>
                <a:cs typeface="Montserrat Bold"/>
                <a:sym typeface="Montserrat Bold"/>
              </a:rPr>
              <a:t>right </a:t>
            </a:r>
          </a:p>
          <a:p>
            <a:pPr algn="ctr">
              <a:lnSpc>
                <a:spcPts val="5880"/>
              </a:lnSpc>
            </a:pPr>
            <a:r>
              <a:rPr lang="en-US" sz="4200" b="1">
                <a:solidFill>
                  <a:srgbClr val="000000"/>
                </a:solidFill>
                <a:latin typeface="Montserrat Bold"/>
                <a:ea typeface="Montserrat Bold"/>
                <a:cs typeface="Montserrat Bold"/>
                <a:sym typeface="Montserrat Bold"/>
              </a:rPr>
              <a:t>with God</a:t>
            </a:r>
          </a:p>
        </p:txBody>
      </p:sp>
      <p:sp>
        <p:nvSpPr>
          <p:cNvPr id="7" name="Rectangle: Rounded Corners 6">
            <a:extLst>
              <a:ext uri="{FF2B5EF4-FFF2-40B4-BE49-F238E27FC236}">
                <a16:creationId xmlns:a16="http://schemas.microsoft.com/office/drawing/2014/main" id="{9B507DF3-0F0C-32F2-F080-20DA5E72CBA9}"/>
              </a:ext>
            </a:extLst>
          </p:cNvPr>
          <p:cNvSpPr/>
          <p:nvPr/>
        </p:nvSpPr>
        <p:spPr>
          <a:xfrm>
            <a:off x="638522" y="800100"/>
            <a:ext cx="4114800" cy="220980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tx1"/>
                </a:solidFill>
              </a:rPr>
              <a:t>FAITH IN JESUS’ GOSPEL OF GRACE</a:t>
            </a:r>
          </a:p>
        </p:txBody>
      </p:sp>
      <p:sp>
        <p:nvSpPr>
          <p:cNvPr id="9" name="Rectangle: Rounded Corners 8">
            <a:extLst>
              <a:ext uri="{FF2B5EF4-FFF2-40B4-BE49-F238E27FC236}">
                <a16:creationId xmlns:a16="http://schemas.microsoft.com/office/drawing/2014/main" id="{F30BC91A-3DF9-8E83-7576-FFA3D2EEA67F}"/>
              </a:ext>
            </a:extLst>
          </p:cNvPr>
          <p:cNvSpPr/>
          <p:nvPr/>
        </p:nvSpPr>
        <p:spPr>
          <a:xfrm>
            <a:off x="8868122" y="430883"/>
            <a:ext cx="3395608" cy="1239204"/>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tx1"/>
                </a:solidFill>
              </a:rPr>
              <a:t>BIBLE READING</a:t>
            </a:r>
          </a:p>
        </p:txBody>
      </p:sp>
      <p:sp>
        <p:nvSpPr>
          <p:cNvPr id="11" name="Rectangle: Rounded Corners 10">
            <a:extLst>
              <a:ext uri="{FF2B5EF4-FFF2-40B4-BE49-F238E27FC236}">
                <a16:creationId xmlns:a16="http://schemas.microsoft.com/office/drawing/2014/main" id="{D8E81315-370E-D791-0D88-5C1077EBE131}"/>
              </a:ext>
            </a:extLst>
          </p:cNvPr>
          <p:cNvSpPr/>
          <p:nvPr/>
        </p:nvSpPr>
        <p:spPr>
          <a:xfrm>
            <a:off x="14508218" y="283909"/>
            <a:ext cx="3124200" cy="1239204"/>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tx1"/>
                </a:solidFill>
              </a:rPr>
              <a:t>BAPTISM</a:t>
            </a:r>
          </a:p>
        </p:txBody>
      </p:sp>
      <p:sp>
        <p:nvSpPr>
          <p:cNvPr id="13" name="Rectangle: Rounded Corners 12">
            <a:extLst>
              <a:ext uri="{FF2B5EF4-FFF2-40B4-BE49-F238E27FC236}">
                <a16:creationId xmlns:a16="http://schemas.microsoft.com/office/drawing/2014/main" id="{BFCD3D9A-0FF5-5C75-5BF4-4F601BC8A488}"/>
              </a:ext>
            </a:extLst>
          </p:cNvPr>
          <p:cNvSpPr/>
          <p:nvPr/>
        </p:nvSpPr>
        <p:spPr>
          <a:xfrm>
            <a:off x="14097000" y="1841603"/>
            <a:ext cx="3395608" cy="1239204"/>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tx1"/>
                </a:solidFill>
              </a:rPr>
              <a:t>SERVING</a:t>
            </a:r>
          </a:p>
        </p:txBody>
      </p:sp>
      <p:sp>
        <p:nvSpPr>
          <p:cNvPr id="15" name="Rectangle: Rounded Corners 14">
            <a:extLst>
              <a:ext uri="{FF2B5EF4-FFF2-40B4-BE49-F238E27FC236}">
                <a16:creationId xmlns:a16="http://schemas.microsoft.com/office/drawing/2014/main" id="{DE6A50B7-542D-769D-E2A0-8DE5C9423848}"/>
              </a:ext>
            </a:extLst>
          </p:cNvPr>
          <p:cNvSpPr/>
          <p:nvPr/>
        </p:nvSpPr>
        <p:spPr>
          <a:xfrm>
            <a:off x="9576748" y="1887154"/>
            <a:ext cx="3997168" cy="1293886"/>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tx1"/>
                </a:solidFill>
              </a:rPr>
              <a:t>OVERCOMING SIN</a:t>
            </a:r>
          </a:p>
        </p:txBody>
      </p:sp>
      <p:sp>
        <p:nvSpPr>
          <p:cNvPr id="16" name="Arrow: Down 15">
            <a:extLst>
              <a:ext uri="{FF2B5EF4-FFF2-40B4-BE49-F238E27FC236}">
                <a16:creationId xmlns:a16="http://schemas.microsoft.com/office/drawing/2014/main" id="{EA3C7161-F2FF-93C5-AAF1-9495B1108953}"/>
              </a:ext>
            </a:extLst>
          </p:cNvPr>
          <p:cNvSpPr/>
          <p:nvPr/>
        </p:nvSpPr>
        <p:spPr>
          <a:xfrm>
            <a:off x="12954000" y="725814"/>
            <a:ext cx="1143000" cy="1115789"/>
          </a:xfrm>
          <a:prstGeom prst="down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Arrow: Down 17">
            <a:extLst>
              <a:ext uri="{FF2B5EF4-FFF2-40B4-BE49-F238E27FC236}">
                <a16:creationId xmlns:a16="http://schemas.microsoft.com/office/drawing/2014/main" id="{6D1FD685-7AF1-1250-031F-4D782FC3ABD0}"/>
              </a:ext>
            </a:extLst>
          </p:cNvPr>
          <p:cNvSpPr/>
          <p:nvPr/>
        </p:nvSpPr>
        <p:spPr>
          <a:xfrm rot="19015373">
            <a:off x="4275083" y="1620625"/>
            <a:ext cx="1143000" cy="1115789"/>
          </a:xfrm>
          <a:prstGeom prst="down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49697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p:cNvGrpSpPr/>
        <p:nvPr/>
      </p:nvGrpSpPr>
      <p:grpSpPr>
        <a:xfrm>
          <a:off x="0" y="0"/>
          <a:ext cx="0" cy="0"/>
          <a:chOff x="0" y="0"/>
          <a:chExt cx="0" cy="0"/>
        </a:xfrm>
      </p:grpSpPr>
      <p:sp>
        <p:nvSpPr>
          <p:cNvPr id="2" name="TextBox 2"/>
          <p:cNvSpPr txBox="1"/>
          <p:nvPr/>
        </p:nvSpPr>
        <p:spPr>
          <a:xfrm>
            <a:off x="743768" y="1550192"/>
            <a:ext cx="17234653" cy="1739900"/>
          </a:xfrm>
          <a:prstGeom prst="rect">
            <a:avLst/>
          </a:prstGeom>
        </p:spPr>
        <p:txBody>
          <a:bodyPr lIns="0" tIns="0" rIns="0" bIns="0" rtlCol="0" anchor="t">
            <a:spAutoFit/>
          </a:bodyPr>
          <a:lstStyle/>
          <a:p>
            <a:pPr algn="ctr">
              <a:lnSpc>
                <a:spcPts val="7000"/>
              </a:lnSpc>
            </a:pPr>
            <a:r>
              <a:rPr lang="en-US" sz="5000" b="1">
                <a:solidFill>
                  <a:srgbClr val="FFFFFF"/>
                </a:solidFill>
                <a:latin typeface="Montserrat Bold"/>
                <a:ea typeface="Montserrat Bold"/>
                <a:cs typeface="Montserrat Bold"/>
                <a:sym typeface="Montserrat Bold"/>
              </a:rPr>
              <a:t>THE TRUTH OF THE GOSPEL CAN BE</a:t>
            </a:r>
          </a:p>
          <a:p>
            <a:pPr algn="ctr">
              <a:lnSpc>
                <a:spcPts val="7000"/>
              </a:lnSpc>
            </a:pPr>
            <a:r>
              <a:rPr lang="en-US" sz="5000" b="1">
                <a:solidFill>
                  <a:srgbClr val="FFFFFF"/>
                </a:solidFill>
                <a:latin typeface="Montserrat Bold"/>
                <a:ea typeface="Montserrat Bold"/>
                <a:cs typeface="Montserrat Bold"/>
                <a:sym typeface="Montserrat Bold"/>
              </a:rPr>
              <a:t>UNDERMINED BY </a:t>
            </a:r>
            <a:r>
              <a:rPr lang="en-US" sz="5000" b="1">
                <a:solidFill>
                  <a:srgbClr val="FFDE59"/>
                </a:solidFill>
                <a:latin typeface="Montserrat Bold"/>
                <a:ea typeface="Montserrat Bold"/>
                <a:cs typeface="Montserrat Bold"/>
                <a:sym typeface="Montserrat Bold"/>
              </a:rPr>
              <a:t>WHAT WE BELIEVE </a:t>
            </a:r>
          </a:p>
        </p:txBody>
      </p:sp>
      <p:sp>
        <p:nvSpPr>
          <p:cNvPr id="3" name="TextBox 3"/>
          <p:cNvSpPr txBox="1"/>
          <p:nvPr/>
        </p:nvSpPr>
        <p:spPr>
          <a:xfrm>
            <a:off x="341338" y="386715"/>
            <a:ext cx="17234653" cy="936154"/>
          </a:xfrm>
          <a:prstGeom prst="rect">
            <a:avLst/>
          </a:prstGeom>
        </p:spPr>
        <p:txBody>
          <a:bodyPr lIns="0" tIns="0" rIns="0" bIns="0" rtlCol="0" anchor="t">
            <a:spAutoFit/>
          </a:bodyPr>
          <a:lstStyle/>
          <a:p>
            <a:pPr algn="ctr">
              <a:lnSpc>
                <a:spcPts val="7279"/>
              </a:lnSpc>
            </a:pPr>
            <a:r>
              <a:rPr lang="en-US" sz="6000" dirty="0">
                <a:solidFill>
                  <a:srgbClr val="FFDE59"/>
                </a:solidFill>
                <a:latin typeface="Aptos ExtraBold" panose="020B0004020202020204" pitchFamily="34" charset="0"/>
                <a:ea typeface="Gellatio"/>
                <a:cs typeface="Gellatio"/>
                <a:sym typeface="Gellatio"/>
              </a:rPr>
              <a:t>1st Case Study (v.1-10)</a:t>
            </a:r>
          </a:p>
        </p:txBody>
      </p:sp>
      <p:sp>
        <p:nvSpPr>
          <p:cNvPr id="4" name="TextBox 4"/>
          <p:cNvSpPr txBox="1"/>
          <p:nvPr/>
        </p:nvSpPr>
        <p:spPr>
          <a:xfrm>
            <a:off x="1028700" y="4221833"/>
            <a:ext cx="16230600" cy="2463800"/>
          </a:xfrm>
          <a:prstGeom prst="rect">
            <a:avLst/>
          </a:prstGeom>
        </p:spPr>
        <p:txBody>
          <a:bodyPr lIns="0" tIns="0" rIns="0" bIns="0" rtlCol="0" anchor="t">
            <a:spAutoFit/>
          </a:bodyPr>
          <a:lstStyle/>
          <a:p>
            <a:pPr algn="l">
              <a:lnSpc>
                <a:spcPts val="4900"/>
              </a:lnSpc>
              <a:spcBef>
                <a:spcPct val="0"/>
              </a:spcBef>
            </a:pPr>
            <a:r>
              <a:rPr lang="en-US" sz="3500" i="1">
                <a:solidFill>
                  <a:srgbClr val="FFFFFF"/>
                </a:solidFill>
                <a:latin typeface="Montserrat Italics"/>
                <a:ea typeface="Montserrat Italics"/>
                <a:cs typeface="Montserrat Italics"/>
                <a:sym typeface="Montserrat Italics"/>
              </a:rPr>
              <a:t>“The default setting of the human heart is towards works, so, if we don’t keep our foot on the gas of grace all the time… not just teaching the doctrine of grace but working it through in every area…. what we will tend to do is replace it with something else”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p:cNvGrpSpPr/>
        <p:nvPr/>
      </p:nvGrpSpPr>
      <p:grpSpPr>
        <a:xfrm>
          <a:off x="0" y="0"/>
          <a:ext cx="0" cy="0"/>
          <a:chOff x="0" y="0"/>
          <a:chExt cx="0" cy="0"/>
        </a:xfrm>
      </p:grpSpPr>
      <p:sp>
        <p:nvSpPr>
          <p:cNvPr id="2" name="TextBox 2"/>
          <p:cNvSpPr txBox="1"/>
          <p:nvPr/>
        </p:nvSpPr>
        <p:spPr>
          <a:xfrm>
            <a:off x="743768" y="1550192"/>
            <a:ext cx="17234653" cy="1739900"/>
          </a:xfrm>
          <a:prstGeom prst="rect">
            <a:avLst/>
          </a:prstGeom>
        </p:spPr>
        <p:txBody>
          <a:bodyPr lIns="0" tIns="0" rIns="0" bIns="0" rtlCol="0" anchor="t">
            <a:spAutoFit/>
          </a:bodyPr>
          <a:lstStyle/>
          <a:p>
            <a:pPr algn="ctr">
              <a:lnSpc>
                <a:spcPts val="7000"/>
              </a:lnSpc>
            </a:pPr>
            <a:r>
              <a:rPr lang="en-US" sz="5000" b="1">
                <a:solidFill>
                  <a:srgbClr val="FFFFFF"/>
                </a:solidFill>
                <a:latin typeface="Montserrat Bold"/>
                <a:ea typeface="Montserrat Bold"/>
                <a:cs typeface="Montserrat Bold"/>
                <a:sym typeface="Montserrat Bold"/>
              </a:rPr>
              <a:t>THE TRUTH OF THE GOSPEL CAN BE</a:t>
            </a:r>
          </a:p>
          <a:p>
            <a:pPr algn="ctr">
              <a:lnSpc>
                <a:spcPts val="7000"/>
              </a:lnSpc>
            </a:pPr>
            <a:r>
              <a:rPr lang="en-US" sz="5000" b="1">
                <a:solidFill>
                  <a:srgbClr val="FFFFFF"/>
                </a:solidFill>
                <a:latin typeface="Montserrat Bold"/>
                <a:ea typeface="Montserrat Bold"/>
                <a:cs typeface="Montserrat Bold"/>
                <a:sym typeface="Montserrat Bold"/>
              </a:rPr>
              <a:t>UNDERMINED BY </a:t>
            </a:r>
            <a:r>
              <a:rPr lang="en-US" sz="5000" b="1">
                <a:solidFill>
                  <a:srgbClr val="FFDE59"/>
                </a:solidFill>
                <a:latin typeface="Montserrat Bold"/>
                <a:ea typeface="Montserrat Bold"/>
                <a:cs typeface="Montserrat Bold"/>
                <a:sym typeface="Montserrat Bold"/>
              </a:rPr>
              <a:t>HOW WE BEHAVE</a:t>
            </a:r>
          </a:p>
        </p:txBody>
      </p:sp>
      <p:sp>
        <p:nvSpPr>
          <p:cNvPr id="3" name="TextBox 3"/>
          <p:cNvSpPr txBox="1"/>
          <p:nvPr/>
        </p:nvSpPr>
        <p:spPr>
          <a:xfrm>
            <a:off x="341338" y="386715"/>
            <a:ext cx="17234653" cy="936154"/>
          </a:xfrm>
          <a:prstGeom prst="rect">
            <a:avLst/>
          </a:prstGeom>
        </p:spPr>
        <p:txBody>
          <a:bodyPr lIns="0" tIns="0" rIns="0" bIns="0" rtlCol="0" anchor="t">
            <a:spAutoFit/>
          </a:bodyPr>
          <a:lstStyle/>
          <a:p>
            <a:pPr algn="ctr">
              <a:lnSpc>
                <a:spcPts val="7279"/>
              </a:lnSpc>
            </a:pPr>
            <a:r>
              <a:rPr lang="en-US" sz="6000" dirty="0">
                <a:solidFill>
                  <a:srgbClr val="FFDE59"/>
                </a:solidFill>
                <a:latin typeface="Aptos ExtraBold" panose="020B0004020202020204" pitchFamily="34" charset="0"/>
                <a:ea typeface="Gellatio"/>
                <a:cs typeface="Gellatio"/>
                <a:sym typeface="Gellatio"/>
              </a:rPr>
              <a:t>2nd Case Study (v.11-14)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p:cNvGrpSpPr/>
        <p:nvPr/>
      </p:nvGrpSpPr>
      <p:grpSpPr>
        <a:xfrm>
          <a:off x="0" y="0"/>
          <a:ext cx="0" cy="0"/>
          <a:chOff x="0" y="0"/>
          <a:chExt cx="0" cy="0"/>
        </a:xfrm>
      </p:grpSpPr>
      <p:sp>
        <p:nvSpPr>
          <p:cNvPr id="2" name="TextBox 2"/>
          <p:cNvSpPr txBox="1"/>
          <p:nvPr/>
        </p:nvSpPr>
        <p:spPr>
          <a:xfrm>
            <a:off x="743768" y="1550192"/>
            <a:ext cx="17234653" cy="1739900"/>
          </a:xfrm>
          <a:prstGeom prst="rect">
            <a:avLst/>
          </a:prstGeom>
        </p:spPr>
        <p:txBody>
          <a:bodyPr lIns="0" tIns="0" rIns="0" bIns="0" rtlCol="0" anchor="t">
            <a:spAutoFit/>
          </a:bodyPr>
          <a:lstStyle/>
          <a:p>
            <a:pPr algn="ctr">
              <a:lnSpc>
                <a:spcPts val="7000"/>
              </a:lnSpc>
            </a:pPr>
            <a:r>
              <a:rPr lang="en-US" sz="5000" b="1">
                <a:solidFill>
                  <a:srgbClr val="FFFFFF"/>
                </a:solidFill>
                <a:latin typeface="Montserrat Bold"/>
                <a:ea typeface="Montserrat Bold"/>
                <a:cs typeface="Montserrat Bold"/>
                <a:sym typeface="Montserrat Bold"/>
              </a:rPr>
              <a:t>THE TRUTH OF THE GOSPEL CAN BE</a:t>
            </a:r>
          </a:p>
          <a:p>
            <a:pPr algn="ctr">
              <a:lnSpc>
                <a:spcPts val="7000"/>
              </a:lnSpc>
            </a:pPr>
            <a:r>
              <a:rPr lang="en-US" sz="5000" b="1">
                <a:solidFill>
                  <a:srgbClr val="FFFFFF"/>
                </a:solidFill>
                <a:latin typeface="Montserrat Bold"/>
                <a:ea typeface="Montserrat Bold"/>
                <a:cs typeface="Montserrat Bold"/>
                <a:sym typeface="Montserrat Bold"/>
              </a:rPr>
              <a:t>UNDERMINED BY </a:t>
            </a:r>
            <a:r>
              <a:rPr lang="en-US" sz="5000" b="1">
                <a:solidFill>
                  <a:srgbClr val="FFDE59"/>
                </a:solidFill>
                <a:latin typeface="Montserrat Bold"/>
                <a:ea typeface="Montserrat Bold"/>
                <a:cs typeface="Montserrat Bold"/>
                <a:sym typeface="Montserrat Bold"/>
              </a:rPr>
              <a:t>HOW WE BEHAVE</a:t>
            </a:r>
          </a:p>
        </p:txBody>
      </p:sp>
      <p:sp>
        <p:nvSpPr>
          <p:cNvPr id="3" name="TextBox 3"/>
          <p:cNvSpPr txBox="1"/>
          <p:nvPr/>
        </p:nvSpPr>
        <p:spPr>
          <a:xfrm>
            <a:off x="341338" y="386715"/>
            <a:ext cx="17234653" cy="936154"/>
          </a:xfrm>
          <a:prstGeom prst="rect">
            <a:avLst/>
          </a:prstGeom>
        </p:spPr>
        <p:txBody>
          <a:bodyPr lIns="0" tIns="0" rIns="0" bIns="0" rtlCol="0" anchor="t">
            <a:spAutoFit/>
          </a:bodyPr>
          <a:lstStyle/>
          <a:p>
            <a:pPr algn="ctr">
              <a:lnSpc>
                <a:spcPts val="7279"/>
              </a:lnSpc>
            </a:pPr>
            <a:r>
              <a:rPr lang="en-US" sz="6000" dirty="0">
                <a:solidFill>
                  <a:srgbClr val="FFDE59"/>
                </a:solidFill>
                <a:latin typeface="Aptos ExtraBold" panose="020B0004020202020204" pitchFamily="34" charset="0"/>
                <a:ea typeface="Gellatio"/>
                <a:cs typeface="Gellatio"/>
                <a:sym typeface="Gellatio"/>
              </a:rPr>
              <a:t>2nd Case Study (v.11-14)</a:t>
            </a:r>
          </a:p>
        </p:txBody>
      </p:sp>
      <p:sp>
        <p:nvSpPr>
          <p:cNvPr id="4" name="Freeform 4"/>
          <p:cNvSpPr/>
          <p:nvPr/>
        </p:nvSpPr>
        <p:spPr>
          <a:xfrm>
            <a:off x="14156315" y="3290092"/>
            <a:ext cx="1092200" cy="2348818"/>
          </a:xfrm>
          <a:custGeom>
            <a:avLst/>
            <a:gdLst/>
            <a:ahLst/>
            <a:cxnLst/>
            <a:rect l="l" t="t" r="r" b="b"/>
            <a:pathLst>
              <a:path w="1092200" h="2348818">
                <a:moveTo>
                  <a:pt x="0" y="0"/>
                </a:moveTo>
                <a:lnTo>
                  <a:pt x="1092201" y="0"/>
                </a:lnTo>
                <a:lnTo>
                  <a:pt x="1092201" y="2348818"/>
                </a:lnTo>
                <a:lnTo>
                  <a:pt x="0" y="234881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5" name="Freeform 5"/>
          <p:cNvSpPr/>
          <p:nvPr/>
        </p:nvSpPr>
        <p:spPr>
          <a:xfrm>
            <a:off x="9144000" y="3960354"/>
            <a:ext cx="4649492" cy="4114800"/>
          </a:xfrm>
          <a:custGeom>
            <a:avLst/>
            <a:gdLst/>
            <a:ahLst/>
            <a:cxnLst/>
            <a:rect l="l" t="t" r="r" b="b"/>
            <a:pathLst>
              <a:path w="4649492" h="4114800">
                <a:moveTo>
                  <a:pt x="0" y="0"/>
                </a:moveTo>
                <a:lnTo>
                  <a:pt x="4649492" y="0"/>
                </a:lnTo>
                <a:lnTo>
                  <a:pt x="4649492"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9601200" y="5562710"/>
            <a:ext cx="3581399" cy="762000"/>
          </a:xfrm>
          <a:prstGeom prst="rect">
            <a:avLst/>
          </a:prstGeom>
        </p:spPr>
        <p:txBody>
          <a:bodyPr wrap="square" lIns="0" tIns="0" rIns="0" bIns="0" rtlCol="0" anchor="t">
            <a:spAutoFit/>
          </a:bodyPr>
          <a:lstStyle/>
          <a:p>
            <a:pPr algn="ctr">
              <a:lnSpc>
                <a:spcPts val="6299"/>
              </a:lnSpc>
            </a:pPr>
            <a:r>
              <a:rPr lang="en-US" sz="4500" b="1" dirty="0">
                <a:solidFill>
                  <a:srgbClr val="FFDE59"/>
                </a:solidFill>
                <a:latin typeface="Montserrat Bold"/>
                <a:ea typeface="Montserrat Bold"/>
                <a:cs typeface="Montserrat Bold"/>
                <a:sym typeface="Montserrat Bold"/>
              </a:rPr>
              <a:t>Hypocrisy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p:cNvGrpSpPr/>
        <p:nvPr/>
      </p:nvGrpSpPr>
      <p:grpSpPr>
        <a:xfrm>
          <a:off x="0" y="0"/>
          <a:ext cx="0" cy="0"/>
          <a:chOff x="0" y="0"/>
          <a:chExt cx="0" cy="0"/>
        </a:xfrm>
      </p:grpSpPr>
      <p:sp>
        <p:nvSpPr>
          <p:cNvPr id="2" name="TextBox 2"/>
          <p:cNvSpPr txBox="1"/>
          <p:nvPr/>
        </p:nvSpPr>
        <p:spPr>
          <a:xfrm>
            <a:off x="743768" y="1550192"/>
            <a:ext cx="17234653" cy="1739900"/>
          </a:xfrm>
          <a:prstGeom prst="rect">
            <a:avLst/>
          </a:prstGeom>
        </p:spPr>
        <p:txBody>
          <a:bodyPr lIns="0" tIns="0" rIns="0" bIns="0" rtlCol="0" anchor="t">
            <a:spAutoFit/>
          </a:bodyPr>
          <a:lstStyle/>
          <a:p>
            <a:pPr algn="ctr">
              <a:lnSpc>
                <a:spcPts val="7000"/>
              </a:lnSpc>
            </a:pPr>
            <a:r>
              <a:rPr lang="en-US" sz="5000" b="1">
                <a:solidFill>
                  <a:srgbClr val="FFFFFF"/>
                </a:solidFill>
                <a:latin typeface="Montserrat Bold"/>
                <a:ea typeface="Montserrat Bold"/>
                <a:cs typeface="Montserrat Bold"/>
                <a:sym typeface="Montserrat Bold"/>
              </a:rPr>
              <a:t>THE TRUTH OF THE GOSPEL CAN BE</a:t>
            </a:r>
          </a:p>
          <a:p>
            <a:pPr algn="ctr">
              <a:lnSpc>
                <a:spcPts val="7000"/>
              </a:lnSpc>
            </a:pPr>
            <a:r>
              <a:rPr lang="en-US" sz="5000" b="1">
                <a:solidFill>
                  <a:srgbClr val="FFFFFF"/>
                </a:solidFill>
                <a:latin typeface="Montserrat Bold"/>
                <a:ea typeface="Montserrat Bold"/>
                <a:cs typeface="Montserrat Bold"/>
                <a:sym typeface="Montserrat Bold"/>
              </a:rPr>
              <a:t>UNDERMINED BY </a:t>
            </a:r>
            <a:r>
              <a:rPr lang="en-US" sz="5000" b="1">
                <a:solidFill>
                  <a:srgbClr val="FFDE59"/>
                </a:solidFill>
                <a:latin typeface="Montserrat Bold"/>
                <a:ea typeface="Montserrat Bold"/>
                <a:cs typeface="Montserrat Bold"/>
                <a:sym typeface="Montserrat Bold"/>
              </a:rPr>
              <a:t>HOW WE BEHAVE</a:t>
            </a:r>
          </a:p>
        </p:txBody>
      </p:sp>
      <p:sp>
        <p:nvSpPr>
          <p:cNvPr id="3" name="TextBox 3"/>
          <p:cNvSpPr txBox="1"/>
          <p:nvPr/>
        </p:nvSpPr>
        <p:spPr>
          <a:xfrm>
            <a:off x="341338" y="386715"/>
            <a:ext cx="17234653" cy="915251"/>
          </a:xfrm>
          <a:prstGeom prst="rect">
            <a:avLst/>
          </a:prstGeom>
        </p:spPr>
        <p:txBody>
          <a:bodyPr lIns="0" tIns="0" rIns="0" bIns="0" rtlCol="0" anchor="t">
            <a:spAutoFit/>
          </a:bodyPr>
          <a:lstStyle/>
          <a:p>
            <a:pPr algn="ctr">
              <a:lnSpc>
                <a:spcPts val="7279"/>
              </a:lnSpc>
            </a:pPr>
            <a:r>
              <a:rPr lang="en-US" sz="6000" dirty="0">
                <a:solidFill>
                  <a:srgbClr val="FFDE59"/>
                </a:solidFill>
                <a:latin typeface="Aptos ExtraBold" panose="020B0004020202020204" pitchFamily="34" charset="0"/>
                <a:ea typeface="Gellatio"/>
                <a:cs typeface="Gellatio"/>
                <a:sym typeface="Gellatio"/>
              </a:rPr>
              <a:t>2nd Case Study (v.11-14)</a:t>
            </a:r>
          </a:p>
        </p:txBody>
      </p:sp>
      <p:sp>
        <p:nvSpPr>
          <p:cNvPr id="4" name="Freeform 4"/>
          <p:cNvSpPr/>
          <p:nvPr/>
        </p:nvSpPr>
        <p:spPr>
          <a:xfrm>
            <a:off x="6723201" y="3290092"/>
            <a:ext cx="5989233" cy="6304456"/>
          </a:xfrm>
          <a:custGeom>
            <a:avLst/>
            <a:gdLst/>
            <a:ahLst/>
            <a:cxnLst/>
            <a:rect l="l" t="t" r="r" b="b"/>
            <a:pathLst>
              <a:path w="5989233" h="6304456">
                <a:moveTo>
                  <a:pt x="0" y="0"/>
                </a:moveTo>
                <a:lnTo>
                  <a:pt x="5989233" y="0"/>
                </a:lnTo>
                <a:lnTo>
                  <a:pt x="5989233" y="6304456"/>
                </a:lnTo>
                <a:lnTo>
                  <a:pt x="0" y="63044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5" name="TextBox 5"/>
          <p:cNvSpPr txBox="1"/>
          <p:nvPr/>
        </p:nvSpPr>
        <p:spPr>
          <a:xfrm>
            <a:off x="5674096" y="6057510"/>
            <a:ext cx="5989233" cy="613410"/>
          </a:xfrm>
          <a:prstGeom prst="rect">
            <a:avLst/>
          </a:prstGeom>
        </p:spPr>
        <p:txBody>
          <a:bodyPr lIns="0" tIns="0" rIns="0" bIns="0" rtlCol="0" anchor="t">
            <a:spAutoFit/>
          </a:bodyPr>
          <a:lstStyle/>
          <a:p>
            <a:pPr algn="ctr">
              <a:lnSpc>
                <a:spcPts val="5040"/>
              </a:lnSpc>
            </a:pPr>
            <a:r>
              <a:rPr lang="en-US" sz="3600" b="1">
                <a:solidFill>
                  <a:srgbClr val="FFDE59"/>
                </a:solidFill>
                <a:latin typeface="Montserrat Bold"/>
                <a:ea typeface="Montserrat Bold"/>
                <a:cs typeface="Montserrat Bold"/>
                <a:sym typeface="Montserrat Bold"/>
              </a:rPr>
              <a:t>PARTIALITY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p:cNvGrpSpPr/>
        <p:nvPr/>
      </p:nvGrpSpPr>
      <p:grpSpPr>
        <a:xfrm>
          <a:off x="0" y="0"/>
          <a:ext cx="0" cy="0"/>
          <a:chOff x="0" y="0"/>
          <a:chExt cx="0" cy="0"/>
        </a:xfrm>
      </p:grpSpPr>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p:cNvGrpSpPr/>
        <p:nvPr/>
      </p:nvGrpSpPr>
      <p:grpSpPr>
        <a:xfrm>
          <a:off x="0" y="0"/>
          <a:ext cx="0" cy="0"/>
          <a:chOff x="0" y="0"/>
          <a:chExt cx="0" cy="0"/>
        </a:xfrm>
      </p:grpSpPr>
      <p:sp>
        <p:nvSpPr>
          <p:cNvPr id="2" name="Freeform 2"/>
          <p:cNvSpPr/>
          <p:nvPr/>
        </p:nvSpPr>
        <p:spPr>
          <a:xfrm>
            <a:off x="7154658" y="2295630"/>
            <a:ext cx="4471155" cy="5695739"/>
          </a:xfrm>
          <a:custGeom>
            <a:avLst/>
            <a:gdLst/>
            <a:ahLst/>
            <a:cxnLst/>
            <a:rect l="l" t="t" r="r" b="b"/>
            <a:pathLst>
              <a:path w="4471155" h="5695739">
                <a:moveTo>
                  <a:pt x="0" y="0"/>
                </a:moveTo>
                <a:lnTo>
                  <a:pt x="4471155" y="0"/>
                </a:lnTo>
                <a:lnTo>
                  <a:pt x="4471155" y="5695740"/>
                </a:lnTo>
                <a:lnTo>
                  <a:pt x="0" y="569574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772909" y="559370"/>
            <a:ext cx="17234653" cy="854075"/>
          </a:xfrm>
          <a:prstGeom prst="rect">
            <a:avLst/>
          </a:prstGeom>
        </p:spPr>
        <p:txBody>
          <a:bodyPr lIns="0" tIns="0" rIns="0" bIns="0" rtlCol="0" anchor="t">
            <a:spAutoFit/>
          </a:bodyPr>
          <a:lstStyle/>
          <a:p>
            <a:pPr algn="ctr">
              <a:lnSpc>
                <a:spcPts val="7000"/>
              </a:lnSpc>
            </a:pPr>
            <a:r>
              <a:rPr lang="en-US" sz="5000" b="1">
                <a:solidFill>
                  <a:srgbClr val="FFFFFF"/>
                </a:solidFill>
                <a:latin typeface="Montserrat Bold"/>
                <a:ea typeface="Montserrat Bold"/>
                <a:cs typeface="Montserrat Bold"/>
                <a:sym typeface="Montserrat Bold"/>
              </a:rPr>
              <a:t>WHAT HAPPENS WHEN WE CLOSE THE DOORS?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545454"/>
        </a:solidFill>
        <a:effectLst/>
      </p:bgPr>
    </p:bg>
    <p:spTree>
      <p:nvGrpSpPr>
        <p:cNvPr id="1" name=""/>
        <p:cNvGrpSpPr/>
        <p:nvPr/>
      </p:nvGrpSpPr>
      <p:grpSpPr>
        <a:xfrm>
          <a:off x="0" y="0"/>
          <a:ext cx="0" cy="0"/>
          <a:chOff x="0" y="0"/>
          <a:chExt cx="0" cy="0"/>
        </a:xfrm>
      </p:grpSpPr>
      <p:sp>
        <p:nvSpPr>
          <p:cNvPr id="2" name="Freeform 2"/>
          <p:cNvSpPr/>
          <p:nvPr/>
        </p:nvSpPr>
        <p:spPr>
          <a:xfrm>
            <a:off x="7154658" y="2295630"/>
            <a:ext cx="4471155" cy="5695739"/>
          </a:xfrm>
          <a:custGeom>
            <a:avLst/>
            <a:gdLst/>
            <a:ahLst/>
            <a:cxnLst/>
            <a:rect l="l" t="t" r="r" b="b"/>
            <a:pathLst>
              <a:path w="4471155" h="5695739">
                <a:moveTo>
                  <a:pt x="0" y="0"/>
                </a:moveTo>
                <a:lnTo>
                  <a:pt x="4471155" y="0"/>
                </a:lnTo>
                <a:lnTo>
                  <a:pt x="4471155" y="5695740"/>
                </a:lnTo>
                <a:lnTo>
                  <a:pt x="0" y="569574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772909" y="559370"/>
            <a:ext cx="17234653" cy="854075"/>
          </a:xfrm>
          <a:prstGeom prst="rect">
            <a:avLst/>
          </a:prstGeom>
        </p:spPr>
        <p:txBody>
          <a:bodyPr lIns="0" tIns="0" rIns="0" bIns="0" rtlCol="0" anchor="t">
            <a:spAutoFit/>
          </a:bodyPr>
          <a:lstStyle/>
          <a:p>
            <a:pPr algn="ctr">
              <a:lnSpc>
                <a:spcPts val="7000"/>
              </a:lnSpc>
            </a:pPr>
            <a:r>
              <a:rPr lang="en-US" sz="5000" b="1">
                <a:solidFill>
                  <a:srgbClr val="FFFFFF"/>
                </a:solidFill>
                <a:latin typeface="Montserrat Bold"/>
                <a:ea typeface="Montserrat Bold"/>
                <a:cs typeface="Montserrat Bold"/>
                <a:sym typeface="Montserrat Bold"/>
              </a:rPr>
              <a:t>WHAT HAPPENS WHEN WE CLOSE THE DOORS?</a:t>
            </a:r>
          </a:p>
        </p:txBody>
      </p:sp>
      <p:sp>
        <p:nvSpPr>
          <p:cNvPr id="4" name="TextBox 4"/>
          <p:cNvSpPr txBox="1"/>
          <p:nvPr/>
        </p:nvSpPr>
        <p:spPr>
          <a:xfrm>
            <a:off x="1619912" y="4199890"/>
            <a:ext cx="3866488" cy="1801496"/>
          </a:xfrm>
          <a:prstGeom prst="rect">
            <a:avLst/>
          </a:prstGeom>
        </p:spPr>
        <p:txBody>
          <a:bodyPr wrap="square" lIns="0" tIns="0" rIns="0" bIns="0" rtlCol="0" anchor="t">
            <a:spAutoFit/>
          </a:bodyPr>
          <a:lstStyle/>
          <a:p>
            <a:pPr algn="ctr">
              <a:lnSpc>
                <a:spcPts val="7279"/>
              </a:lnSpc>
            </a:pPr>
            <a:r>
              <a:rPr lang="en-US" sz="5199" b="1" dirty="0">
                <a:solidFill>
                  <a:srgbClr val="FFDE59"/>
                </a:solidFill>
                <a:latin typeface="Montserrat Bold"/>
                <a:ea typeface="Montserrat Bold"/>
                <a:cs typeface="Montserrat Bold"/>
                <a:sym typeface="Montserrat Bold"/>
              </a:rPr>
              <a:t>TRUE </a:t>
            </a:r>
          </a:p>
          <a:p>
            <a:pPr algn="ctr">
              <a:lnSpc>
                <a:spcPts val="7279"/>
              </a:lnSpc>
            </a:pPr>
            <a:r>
              <a:rPr lang="en-US" sz="5199" b="1" dirty="0">
                <a:solidFill>
                  <a:srgbClr val="FFDE59"/>
                </a:solidFill>
                <a:latin typeface="Montserrat Bold"/>
                <a:ea typeface="Montserrat Bold"/>
                <a:cs typeface="Montserrat Bold"/>
                <a:sym typeface="Montserrat Bold"/>
              </a:rPr>
              <a:t>FREEDOM</a:t>
            </a:r>
          </a:p>
        </p:txBody>
      </p:sp>
      <p:sp>
        <p:nvSpPr>
          <p:cNvPr id="5" name="TextBox 5"/>
          <p:cNvSpPr txBox="1"/>
          <p:nvPr/>
        </p:nvSpPr>
        <p:spPr>
          <a:xfrm>
            <a:off x="12420600" y="4199890"/>
            <a:ext cx="4838700" cy="1801496"/>
          </a:xfrm>
          <a:prstGeom prst="rect">
            <a:avLst/>
          </a:prstGeom>
        </p:spPr>
        <p:txBody>
          <a:bodyPr wrap="square" lIns="0" tIns="0" rIns="0" bIns="0" rtlCol="0" anchor="t">
            <a:spAutoFit/>
          </a:bodyPr>
          <a:lstStyle/>
          <a:p>
            <a:pPr algn="ctr">
              <a:lnSpc>
                <a:spcPts val="7279"/>
              </a:lnSpc>
            </a:pPr>
            <a:r>
              <a:rPr lang="en-US" sz="5199" b="1" dirty="0">
                <a:solidFill>
                  <a:srgbClr val="FFDE59"/>
                </a:solidFill>
                <a:latin typeface="Montserrat Bold"/>
                <a:ea typeface="Montserrat Bold"/>
                <a:cs typeface="Montserrat Bold"/>
                <a:sym typeface="Montserrat Bold"/>
              </a:rPr>
              <a:t>TRUE </a:t>
            </a:r>
          </a:p>
          <a:p>
            <a:pPr algn="ctr">
              <a:lnSpc>
                <a:spcPts val="7279"/>
              </a:lnSpc>
            </a:pPr>
            <a:r>
              <a:rPr lang="en-US" sz="5199" b="1" dirty="0">
                <a:solidFill>
                  <a:srgbClr val="FFDE59"/>
                </a:solidFill>
                <a:latin typeface="Montserrat Bold"/>
                <a:ea typeface="Montserrat Bold"/>
                <a:cs typeface="Montserrat Bold"/>
                <a:sym typeface="Montserrat Bold"/>
              </a:rPr>
              <a:t>FELLOWSHIP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TotalTime>
  <Words>472</Words>
  <Application>Microsoft Office PowerPoint</Application>
  <PresentationFormat>Custom</PresentationFormat>
  <Paragraphs>100</Paragraphs>
  <Slides>24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Lilita One</vt:lpstr>
      <vt:lpstr>Calibri</vt:lpstr>
      <vt:lpstr>Montserrat</vt:lpstr>
      <vt:lpstr>Aptos ExtraBold</vt:lpstr>
      <vt:lpstr>Montserrat Bold</vt:lpstr>
      <vt:lpstr>Montserrat Italics</vt:lpstr>
      <vt:lpstr>Cup Cakes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GOSPEL CALL US TO LIVE IN THE GRACE OF CHRIST</dc:title>
  <dc:creator>Daniel Halpin</dc:creator>
  <cp:lastModifiedBy>Daniel Halpin</cp:lastModifiedBy>
  <cp:revision>4</cp:revision>
  <dcterms:created xsi:type="dcterms:W3CDTF">2006-08-16T00:00:00Z</dcterms:created>
  <dcterms:modified xsi:type="dcterms:W3CDTF">2026-09-20T07:45:48Z</dcterms:modified>
  <dc:identifier>DAHUQgbp9qM</dc:identifier>
</cp:coreProperties>
</file>